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7"/>
  </p:notesMasterIdLst>
  <p:sldIdLst>
    <p:sldId id="256" r:id="rId2"/>
    <p:sldId id="257" r:id="rId3"/>
    <p:sldId id="303" r:id="rId4"/>
    <p:sldId id="308" r:id="rId5"/>
    <p:sldId id="315" r:id="rId6"/>
    <p:sldId id="316" r:id="rId7"/>
    <p:sldId id="317" r:id="rId8"/>
    <p:sldId id="318" r:id="rId9"/>
    <p:sldId id="260" r:id="rId10"/>
    <p:sldId id="320" r:id="rId11"/>
    <p:sldId id="321" r:id="rId12"/>
    <p:sldId id="310" r:id="rId13"/>
    <p:sldId id="311" r:id="rId14"/>
    <p:sldId id="312" r:id="rId15"/>
    <p:sldId id="313" r:id="rId16"/>
    <p:sldId id="314" r:id="rId17"/>
    <p:sldId id="325" r:id="rId18"/>
    <p:sldId id="336" r:id="rId19"/>
    <p:sldId id="322" r:id="rId20"/>
    <p:sldId id="323" r:id="rId21"/>
    <p:sldId id="341" r:id="rId22"/>
    <p:sldId id="328" r:id="rId23"/>
    <p:sldId id="327" r:id="rId24"/>
    <p:sldId id="324" r:id="rId25"/>
    <p:sldId id="334" r:id="rId26"/>
    <p:sldId id="335" r:id="rId27"/>
    <p:sldId id="333" r:id="rId28"/>
    <p:sldId id="337" r:id="rId29"/>
    <p:sldId id="326" r:id="rId30"/>
    <p:sldId id="338" r:id="rId31"/>
    <p:sldId id="342" r:id="rId32"/>
    <p:sldId id="329" r:id="rId33"/>
    <p:sldId id="330" r:id="rId34"/>
    <p:sldId id="331" r:id="rId35"/>
    <p:sldId id="33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77"/>
    <p:restoredTop sz="96327"/>
  </p:normalViewPr>
  <p:slideViewPr>
    <p:cSldViewPr snapToGrid="0" snapToObjects="1">
      <p:cViewPr varScale="1">
        <p:scale>
          <a:sx n="113" d="100"/>
          <a:sy n="113" d="100"/>
        </p:scale>
        <p:origin x="192"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022B59-1A63-4626-BEFE-3462ECAD6948}" type="doc">
      <dgm:prSet loTypeId="urn:microsoft.com/office/officeart/2016/7/layout/BasicLinearProcessNumbered" loCatId="process" qsTypeId="urn:microsoft.com/office/officeart/2005/8/quickstyle/simple4" qsCatId="simple" csTypeId="urn:microsoft.com/office/officeart/2005/8/colors/accent1_2" csCatId="accent1"/>
      <dgm:spPr/>
      <dgm:t>
        <a:bodyPr/>
        <a:lstStyle/>
        <a:p>
          <a:endParaRPr lang="en-US"/>
        </a:p>
      </dgm:t>
    </dgm:pt>
    <dgm:pt modelId="{F85F8AC1-45A8-4168-BD9F-8973EDC0375D}">
      <dgm:prSet/>
      <dgm:spPr/>
      <dgm:t>
        <a:bodyPr/>
        <a:lstStyle/>
        <a:p>
          <a:r>
            <a:rPr lang="en-AU"/>
            <a:t>Understand what a threat, threat actor and threat action are</a:t>
          </a:r>
          <a:endParaRPr lang="en-US"/>
        </a:p>
      </dgm:t>
    </dgm:pt>
    <dgm:pt modelId="{EE1C89DC-3BD6-4C0B-AE78-AB5044F549EF}" type="parTrans" cxnId="{54678112-D0B1-41DB-BEDF-663EDA9E5191}">
      <dgm:prSet/>
      <dgm:spPr/>
      <dgm:t>
        <a:bodyPr/>
        <a:lstStyle/>
        <a:p>
          <a:endParaRPr lang="en-US"/>
        </a:p>
      </dgm:t>
    </dgm:pt>
    <dgm:pt modelId="{576049E6-C7BB-45F2-AA62-9C0F8F4672B4}" type="sibTrans" cxnId="{54678112-D0B1-41DB-BEDF-663EDA9E5191}">
      <dgm:prSet phldrT="1" phldr="0"/>
      <dgm:spPr/>
      <dgm:t>
        <a:bodyPr/>
        <a:lstStyle/>
        <a:p>
          <a:r>
            <a:rPr lang="en-US"/>
            <a:t>1</a:t>
          </a:r>
        </a:p>
      </dgm:t>
    </dgm:pt>
    <dgm:pt modelId="{4000803C-64E7-4AFF-9643-7530B712D4A0}">
      <dgm:prSet/>
      <dgm:spPr/>
      <dgm:t>
        <a:bodyPr/>
        <a:lstStyle/>
        <a:p>
          <a:r>
            <a:rPr lang="en-AU"/>
            <a:t>Know the SEI Hybrid Threat Modelling Model</a:t>
          </a:r>
          <a:endParaRPr lang="en-US"/>
        </a:p>
      </dgm:t>
    </dgm:pt>
    <dgm:pt modelId="{96C8013F-B494-467F-AD62-34C6A0F4F1C9}" type="parTrans" cxnId="{B5872998-85EF-47C6-96FC-5062781BE8BA}">
      <dgm:prSet/>
      <dgm:spPr/>
      <dgm:t>
        <a:bodyPr/>
        <a:lstStyle/>
        <a:p>
          <a:endParaRPr lang="en-US"/>
        </a:p>
      </dgm:t>
    </dgm:pt>
    <dgm:pt modelId="{6444DB48-899F-49D9-88D4-2C1E745D353D}" type="sibTrans" cxnId="{B5872998-85EF-47C6-96FC-5062781BE8BA}">
      <dgm:prSet phldrT="2" phldr="0"/>
      <dgm:spPr/>
      <dgm:t>
        <a:bodyPr/>
        <a:lstStyle/>
        <a:p>
          <a:r>
            <a:rPr lang="en-US"/>
            <a:t>2</a:t>
          </a:r>
        </a:p>
      </dgm:t>
    </dgm:pt>
    <dgm:pt modelId="{F38FF926-78CC-49AD-BC9D-EF0D3508A671}">
      <dgm:prSet/>
      <dgm:spPr/>
      <dgm:t>
        <a:bodyPr/>
        <a:lstStyle/>
        <a:p>
          <a:r>
            <a:rPr lang="en-AU"/>
            <a:t>Understand threat actions in terms of kill chains</a:t>
          </a:r>
          <a:endParaRPr lang="en-US"/>
        </a:p>
      </dgm:t>
    </dgm:pt>
    <dgm:pt modelId="{FE487744-4E97-4B9B-956E-BA0CF19F0C8E}" type="parTrans" cxnId="{463EFB54-4687-496E-BF03-154053C0EDF3}">
      <dgm:prSet/>
      <dgm:spPr/>
      <dgm:t>
        <a:bodyPr/>
        <a:lstStyle/>
        <a:p>
          <a:endParaRPr lang="en-US"/>
        </a:p>
      </dgm:t>
    </dgm:pt>
    <dgm:pt modelId="{D518F1C0-5D14-4E91-984E-A2B718BB3D37}" type="sibTrans" cxnId="{463EFB54-4687-496E-BF03-154053C0EDF3}">
      <dgm:prSet phldrT="3" phldr="0"/>
      <dgm:spPr/>
      <dgm:t>
        <a:bodyPr/>
        <a:lstStyle/>
        <a:p>
          <a:r>
            <a:rPr lang="en-US"/>
            <a:t>3</a:t>
          </a:r>
        </a:p>
      </dgm:t>
    </dgm:pt>
    <dgm:pt modelId="{9DD7D266-5138-8B49-BBE8-EEF07E6834E8}" type="pres">
      <dgm:prSet presAssocID="{7D022B59-1A63-4626-BEFE-3462ECAD6948}" presName="Name0" presStyleCnt="0">
        <dgm:presLayoutVars>
          <dgm:animLvl val="lvl"/>
          <dgm:resizeHandles val="exact"/>
        </dgm:presLayoutVars>
      </dgm:prSet>
      <dgm:spPr/>
    </dgm:pt>
    <dgm:pt modelId="{CE1B42DD-342C-5942-B7E8-622D40357C5C}" type="pres">
      <dgm:prSet presAssocID="{F85F8AC1-45A8-4168-BD9F-8973EDC0375D}" presName="compositeNode" presStyleCnt="0">
        <dgm:presLayoutVars>
          <dgm:bulletEnabled val="1"/>
        </dgm:presLayoutVars>
      </dgm:prSet>
      <dgm:spPr/>
    </dgm:pt>
    <dgm:pt modelId="{F07C8EA4-D361-3F43-A741-372A29E8B844}" type="pres">
      <dgm:prSet presAssocID="{F85F8AC1-45A8-4168-BD9F-8973EDC0375D}" presName="bgRect" presStyleLbl="bgAccFollowNode1" presStyleIdx="0" presStyleCnt="3"/>
      <dgm:spPr/>
    </dgm:pt>
    <dgm:pt modelId="{7902B0B3-911D-9F48-938C-9DF65A1BC03C}" type="pres">
      <dgm:prSet presAssocID="{576049E6-C7BB-45F2-AA62-9C0F8F4672B4}" presName="sibTransNodeCircle" presStyleLbl="alignNode1" presStyleIdx="0" presStyleCnt="6">
        <dgm:presLayoutVars>
          <dgm:chMax val="0"/>
          <dgm:bulletEnabled/>
        </dgm:presLayoutVars>
      </dgm:prSet>
      <dgm:spPr/>
    </dgm:pt>
    <dgm:pt modelId="{B5B6662A-DC85-9B4F-9A63-958CDF65EF6B}" type="pres">
      <dgm:prSet presAssocID="{F85F8AC1-45A8-4168-BD9F-8973EDC0375D}" presName="bottomLine" presStyleLbl="alignNode1" presStyleIdx="1" presStyleCnt="6">
        <dgm:presLayoutVars/>
      </dgm:prSet>
      <dgm:spPr/>
    </dgm:pt>
    <dgm:pt modelId="{C408AACE-65B9-084F-A757-7A84A324372B}" type="pres">
      <dgm:prSet presAssocID="{F85F8AC1-45A8-4168-BD9F-8973EDC0375D}" presName="nodeText" presStyleLbl="bgAccFollowNode1" presStyleIdx="0" presStyleCnt="3">
        <dgm:presLayoutVars>
          <dgm:bulletEnabled val="1"/>
        </dgm:presLayoutVars>
      </dgm:prSet>
      <dgm:spPr/>
    </dgm:pt>
    <dgm:pt modelId="{EA7F7C78-EEDE-224A-ACDC-2879F83A2AF4}" type="pres">
      <dgm:prSet presAssocID="{576049E6-C7BB-45F2-AA62-9C0F8F4672B4}" presName="sibTrans" presStyleCnt="0"/>
      <dgm:spPr/>
    </dgm:pt>
    <dgm:pt modelId="{42637CC7-78C3-5E44-8767-D487321B54FA}" type="pres">
      <dgm:prSet presAssocID="{4000803C-64E7-4AFF-9643-7530B712D4A0}" presName="compositeNode" presStyleCnt="0">
        <dgm:presLayoutVars>
          <dgm:bulletEnabled val="1"/>
        </dgm:presLayoutVars>
      </dgm:prSet>
      <dgm:spPr/>
    </dgm:pt>
    <dgm:pt modelId="{BB6E31F5-EE0F-B748-B780-8B75057E2FF0}" type="pres">
      <dgm:prSet presAssocID="{4000803C-64E7-4AFF-9643-7530B712D4A0}" presName="bgRect" presStyleLbl="bgAccFollowNode1" presStyleIdx="1" presStyleCnt="3"/>
      <dgm:spPr/>
    </dgm:pt>
    <dgm:pt modelId="{E2721E8E-2954-D240-B359-0736C6ACB2B4}" type="pres">
      <dgm:prSet presAssocID="{6444DB48-899F-49D9-88D4-2C1E745D353D}" presName="sibTransNodeCircle" presStyleLbl="alignNode1" presStyleIdx="2" presStyleCnt="6">
        <dgm:presLayoutVars>
          <dgm:chMax val="0"/>
          <dgm:bulletEnabled/>
        </dgm:presLayoutVars>
      </dgm:prSet>
      <dgm:spPr/>
    </dgm:pt>
    <dgm:pt modelId="{FDBD5BE3-C43E-FC45-B73F-313FEDAA5929}" type="pres">
      <dgm:prSet presAssocID="{4000803C-64E7-4AFF-9643-7530B712D4A0}" presName="bottomLine" presStyleLbl="alignNode1" presStyleIdx="3" presStyleCnt="6">
        <dgm:presLayoutVars/>
      </dgm:prSet>
      <dgm:spPr/>
    </dgm:pt>
    <dgm:pt modelId="{54E9C828-B132-2A4E-B2C3-42D2D87DFC3D}" type="pres">
      <dgm:prSet presAssocID="{4000803C-64E7-4AFF-9643-7530B712D4A0}" presName="nodeText" presStyleLbl="bgAccFollowNode1" presStyleIdx="1" presStyleCnt="3">
        <dgm:presLayoutVars>
          <dgm:bulletEnabled val="1"/>
        </dgm:presLayoutVars>
      </dgm:prSet>
      <dgm:spPr/>
    </dgm:pt>
    <dgm:pt modelId="{287DAF5A-B639-D544-9D7C-8132743DF297}" type="pres">
      <dgm:prSet presAssocID="{6444DB48-899F-49D9-88D4-2C1E745D353D}" presName="sibTrans" presStyleCnt="0"/>
      <dgm:spPr/>
    </dgm:pt>
    <dgm:pt modelId="{AD92D5CD-83E8-1649-A95A-97F1ACBCF716}" type="pres">
      <dgm:prSet presAssocID="{F38FF926-78CC-49AD-BC9D-EF0D3508A671}" presName="compositeNode" presStyleCnt="0">
        <dgm:presLayoutVars>
          <dgm:bulletEnabled val="1"/>
        </dgm:presLayoutVars>
      </dgm:prSet>
      <dgm:spPr/>
    </dgm:pt>
    <dgm:pt modelId="{887626E6-35EC-7A4F-92A0-204AB2AE07C8}" type="pres">
      <dgm:prSet presAssocID="{F38FF926-78CC-49AD-BC9D-EF0D3508A671}" presName="bgRect" presStyleLbl="bgAccFollowNode1" presStyleIdx="2" presStyleCnt="3"/>
      <dgm:spPr/>
    </dgm:pt>
    <dgm:pt modelId="{EA478FB6-62D1-3D4C-848E-3E7B214FED57}" type="pres">
      <dgm:prSet presAssocID="{D518F1C0-5D14-4E91-984E-A2B718BB3D37}" presName="sibTransNodeCircle" presStyleLbl="alignNode1" presStyleIdx="4" presStyleCnt="6">
        <dgm:presLayoutVars>
          <dgm:chMax val="0"/>
          <dgm:bulletEnabled/>
        </dgm:presLayoutVars>
      </dgm:prSet>
      <dgm:spPr/>
    </dgm:pt>
    <dgm:pt modelId="{B53FA953-A53D-E147-BCB9-0291F2F3FEAD}" type="pres">
      <dgm:prSet presAssocID="{F38FF926-78CC-49AD-BC9D-EF0D3508A671}" presName="bottomLine" presStyleLbl="alignNode1" presStyleIdx="5" presStyleCnt="6">
        <dgm:presLayoutVars/>
      </dgm:prSet>
      <dgm:spPr/>
    </dgm:pt>
    <dgm:pt modelId="{88207557-890E-834E-B03C-139589B730B0}" type="pres">
      <dgm:prSet presAssocID="{F38FF926-78CC-49AD-BC9D-EF0D3508A671}" presName="nodeText" presStyleLbl="bgAccFollowNode1" presStyleIdx="2" presStyleCnt="3">
        <dgm:presLayoutVars>
          <dgm:bulletEnabled val="1"/>
        </dgm:presLayoutVars>
      </dgm:prSet>
      <dgm:spPr/>
    </dgm:pt>
  </dgm:ptLst>
  <dgm:cxnLst>
    <dgm:cxn modelId="{54678112-D0B1-41DB-BEDF-663EDA9E5191}" srcId="{7D022B59-1A63-4626-BEFE-3462ECAD6948}" destId="{F85F8AC1-45A8-4168-BD9F-8973EDC0375D}" srcOrd="0" destOrd="0" parTransId="{EE1C89DC-3BD6-4C0B-AE78-AB5044F549EF}" sibTransId="{576049E6-C7BB-45F2-AA62-9C0F8F4672B4}"/>
    <dgm:cxn modelId="{8D6B043F-5BF7-294F-BAC9-AA002AB718D9}" type="presOf" srcId="{F85F8AC1-45A8-4168-BD9F-8973EDC0375D}" destId="{C408AACE-65B9-084F-A757-7A84A324372B}" srcOrd="1" destOrd="0" presId="urn:microsoft.com/office/officeart/2016/7/layout/BasicLinearProcessNumbered"/>
    <dgm:cxn modelId="{463EFB54-4687-496E-BF03-154053C0EDF3}" srcId="{7D022B59-1A63-4626-BEFE-3462ECAD6948}" destId="{F38FF926-78CC-49AD-BC9D-EF0D3508A671}" srcOrd="2" destOrd="0" parTransId="{FE487744-4E97-4B9B-956E-BA0CF19F0C8E}" sibTransId="{D518F1C0-5D14-4E91-984E-A2B718BB3D37}"/>
    <dgm:cxn modelId="{BA92EA82-79D5-B541-8BBC-D9506BC8B91B}" type="presOf" srcId="{7D022B59-1A63-4626-BEFE-3462ECAD6948}" destId="{9DD7D266-5138-8B49-BBE8-EEF07E6834E8}" srcOrd="0" destOrd="0" presId="urn:microsoft.com/office/officeart/2016/7/layout/BasicLinearProcessNumbered"/>
    <dgm:cxn modelId="{3BDA208A-2767-1C4C-BE46-053275B239F2}" type="presOf" srcId="{F38FF926-78CC-49AD-BC9D-EF0D3508A671}" destId="{88207557-890E-834E-B03C-139589B730B0}" srcOrd="1" destOrd="0" presId="urn:microsoft.com/office/officeart/2016/7/layout/BasicLinearProcessNumbered"/>
    <dgm:cxn modelId="{4EB3DA93-9F74-0C45-88E2-3221B60F26B6}" type="presOf" srcId="{4000803C-64E7-4AFF-9643-7530B712D4A0}" destId="{54E9C828-B132-2A4E-B2C3-42D2D87DFC3D}" srcOrd="1" destOrd="0" presId="urn:microsoft.com/office/officeart/2016/7/layout/BasicLinearProcessNumbered"/>
    <dgm:cxn modelId="{B5872998-85EF-47C6-96FC-5062781BE8BA}" srcId="{7D022B59-1A63-4626-BEFE-3462ECAD6948}" destId="{4000803C-64E7-4AFF-9643-7530B712D4A0}" srcOrd="1" destOrd="0" parTransId="{96C8013F-B494-467F-AD62-34C6A0F4F1C9}" sibTransId="{6444DB48-899F-49D9-88D4-2C1E745D353D}"/>
    <dgm:cxn modelId="{CC773FA3-533B-DC43-A408-77B0750CFE91}" type="presOf" srcId="{4000803C-64E7-4AFF-9643-7530B712D4A0}" destId="{BB6E31F5-EE0F-B748-B780-8B75057E2FF0}" srcOrd="0" destOrd="0" presId="urn:microsoft.com/office/officeart/2016/7/layout/BasicLinearProcessNumbered"/>
    <dgm:cxn modelId="{5E8098B5-7E8A-0F4F-86C4-551C5E9DFE36}" type="presOf" srcId="{6444DB48-899F-49D9-88D4-2C1E745D353D}" destId="{E2721E8E-2954-D240-B359-0736C6ACB2B4}" srcOrd="0" destOrd="0" presId="urn:microsoft.com/office/officeart/2016/7/layout/BasicLinearProcessNumbered"/>
    <dgm:cxn modelId="{44950AC1-8BC1-1F46-BAF4-32174D5F6F41}" type="presOf" srcId="{F85F8AC1-45A8-4168-BD9F-8973EDC0375D}" destId="{F07C8EA4-D361-3F43-A741-372A29E8B844}" srcOrd="0" destOrd="0" presId="urn:microsoft.com/office/officeart/2016/7/layout/BasicLinearProcessNumbered"/>
    <dgm:cxn modelId="{12B8BBC4-0E08-6042-B05C-7098E7A9979E}" type="presOf" srcId="{F38FF926-78CC-49AD-BC9D-EF0D3508A671}" destId="{887626E6-35EC-7A4F-92A0-204AB2AE07C8}" srcOrd="0" destOrd="0" presId="urn:microsoft.com/office/officeart/2016/7/layout/BasicLinearProcessNumbered"/>
    <dgm:cxn modelId="{C7EBAFEB-299E-D14C-B133-42EB36F6335C}" type="presOf" srcId="{576049E6-C7BB-45F2-AA62-9C0F8F4672B4}" destId="{7902B0B3-911D-9F48-938C-9DF65A1BC03C}" srcOrd="0" destOrd="0" presId="urn:microsoft.com/office/officeart/2016/7/layout/BasicLinearProcessNumbered"/>
    <dgm:cxn modelId="{7E19DEF5-286E-8741-A4A7-7EBA4431BEF0}" type="presOf" srcId="{D518F1C0-5D14-4E91-984E-A2B718BB3D37}" destId="{EA478FB6-62D1-3D4C-848E-3E7B214FED57}" srcOrd="0" destOrd="0" presId="urn:microsoft.com/office/officeart/2016/7/layout/BasicLinearProcessNumbered"/>
    <dgm:cxn modelId="{D44C399A-9E9C-2C43-9AC4-C8CB846E0171}" type="presParOf" srcId="{9DD7D266-5138-8B49-BBE8-EEF07E6834E8}" destId="{CE1B42DD-342C-5942-B7E8-622D40357C5C}" srcOrd="0" destOrd="0" presId="urn:microsoft.com/office/officeart/2016/7/layout/BasicLinearProcessNumbered"/>
    <dgm:cxn modelId="{ADB500DB-4DD5-BB40-8AF3-E7BD26778527}" type="presParOf" srcId="{CE1B42DD-342C-5942-B7E8-622D40357C5C}" destId="{F07C8EA4-D361-3F43-A741-372A29E8B844}" srcOrd="0" destOrd="0" presId="urn:microsoft.com/office/officeart/2016/7/layout/BasicLinearProcessNumbered"/>
    <dgm:cxn modelId="{E450BD9C-79AC-4F43-83F3-3C56B9419654}" type="presParOf" srcId="{CE1B42DD-342C-5942-B7E8-622D40357C5C}" destId="{7902B0B3-911D-9F48-938C-9DF65A1BC03C}" srcOrd="1" destOrd="0" presId="urn:microsoft.com/office/officeart/2016/7/layout/BasicLinearProcessNumbered"/>
    <dgm:cxn modelId="{6FB62915-DB10-1F4E-AEEB-BB852FDC9465}" type="presParOf" srcId="{CE1B42DD-342C-5942-B7E8-622D40357C5C}" destId="{B5B6662A-DC85-9B4F-9A63-958CDF65EF6B}" srcOrd="2" destOrd="0" presId="urn:microsoft.com/office/officeart/2016/7/layout/BasicLinearProcessNumbered"/>
    <dgm:cxn modelId="{280F00EC-E307-B344-9041-C78251351E5D}" type="presParOf" srcId="{CE1B42DD-342C-5942-B7E8-622D40357C5C}" destId="{C408AACE-65B9-084F-A757-7A84A324372B}" srcOrd="3" destOrd="0" presId="urn:microsoft.com/office/officeart/2016/7/layout/BasicLinearProcessNumbered"/>
    <dgm:cxn modelId="{2C5869F2-BC87-614B-9C50-DA77DCDBFD73}" type="presParOf" srcId="{9DD7D266-5138-8B49-BBE8-EEF07E6834E8}" destId="{EA7F7C78-EEDE-224A-ACDC-2879F83A2AF4}" srcOrd="1" destOrd="0" presId="urn:microsoft.com/office/officeart/2016/7/layout/BasicLinearProcessNumbered"/>
    <dgm:cxn modelId="{09E903C6-2AB4-3848-83C0-EE6A56917AF0}" type="presParOf" srcId="{9DD7D266-5138-8B49-BBE8-EEF07E6834E8}" destId="{42637CC7-78C3-5E44-8767-D487321B54FA}" srcOrd="2" destOrd="0" presId="urn:microsoft.com/office/officeart/2016/7/layout/BasicLinearProcessNumbered"/>
    <dgm:cxn modelId="{CB0587EA-C554-804E-88EE-9068B24EA8D9}" type="presParOf" srcId="{42637CC7-78C3-5E44-8767-D487321B54FA}" destId="{BB6E31F5-EE0F-B748-B780-8B75057E2FF0}" srcOrd="0" destOrd="0" presId="urn:microsoft.com/office/officeart/2016/7/layout/BasicLinearProcessNumbered"/>
    <dgm:cxn modelId="{19560880-B333-444A-8BDC-F5629C24835B}" type="presParOf" srcId="{42637CC7-78C3-5E44-8767-D487321B54FA}" destId="{E2721E8E-2954-D240-B359-0736C6ACB2B4}" srcOrd="1" destOrd="0" presId="urn:microsoft.com/office/officeart/2016/7/layout/BasicLinearProcessNumbered"/>
    <dgm:cxn modelId="{C5BAACC5-FA6E-2145-ADCE-6193AE7C8350}" type="presParOf" srcId="{42637CC7-78C3-5E44-8767-D487321B54FA}" destId="{FDBD5BE3-C43E-FC45-B73F-313FEDAA5929}" srcOrd="2" destOrd="0" presId="urn:microsoft.com/office/officeart/2016/7/layout/BasicLinearProcessNumbered"/>
    <dgm:cxn modelId="{66B4D7AA-90D6-1D41-BF5A-63A54A97D437}" type="presParOf" srcId="{42637CC7-78C3-5E44-8767-D487321B54FA}" destId="{54E9C828-B132-2A4E-B2C3-42D2D87DFC3D}" srcOrd="3" destOrd="0" presId="urn:microsoft.com/office/officeart/2016/7/layout/BasicLinearProcessNumbered"/>
    <dgm:cxn modelId="{14E7F328-0D4C-0942-A6FF-C8FC60594034}" type="presParOf" srcId="{9DD7D266-5138-8B49-BBE8-EEF07E6834E8}" destId="{287DAF5A-B639-D544-9D7C-8132743DF297}" srcOrd="3" destOrd="0" presId="urn:microsoft.com/office/officeart/2016/7/layout/BasicLinearProcessNumbered"/>
    <dgm:cxn modelId="{23B7EE51-71C8-6347-8B7C-68D71B645294}" type="presParOf" srcId="{9DD7D266-5138-8B49-BBE8-EEF07E6834E8}" destId="{AD92D5CD-83E8-1649-A95A-97F1ACBCF716}" srcOrd="4" destOrd="0" presId="urn:microsoft.com/office/officeart/2016/7/layout/BasicLinearProcessNumbered"/>
    <dgm:cxn modelId="{4C75B311-DD1A-6A42-971E-716F9F091270}" type="presParOf" srcId="{AD92D5CD-83E8-1649-A95A-97F1ACBCF716}" destId="{887626E6-35EC-7A4F-92A0-204AB2AE07C8}" srcOrd="0" destOrd="0" presId="urn:microsoft.com/office/officeart/2016/7/layout/BasicLinearProcessNumbered"/>
    <dgm:cxn modelId="{6B5B2902-9A8B-E340-8F9B-78F7EBD1F499}" type="presParOf" srcId="{AD92D5CD-83E8-1649-A95A-97F1ACBCF716}" destId="{EA478FB6-62D1-3D4C-848E-3E7B214FED57}" srcOrd="1" destOrd="0" presId="urn:microsoft.com/office/officeart/2016/7/layout/BasicLinearProcessNumbered"/>
    <dgm:cxn modelId="{D827CF1A-4122-1048-BAFD-81D18F8CF4EB}" type="presParOf" srcId="{AD92D5CD-83E8-1649-A95A-97F1ACBCF716}" destId="{B53FA953-A53D-E147-BCB9-0291F2F3FEAD}" srcOrd="2" destOrd="0" presId="urn:microsoft.com/office/officeart/2016/7/layout/BasicLinearProcessNumbered"/>
    <dgm:cxn modelId="{BD7033F1-FC9D-7A49-9364-4837653958AC}" type="presParOf" srcId="{AD92D5CD-83E8-1649-A95A-97F1ACBCF716}" destId="{88207557-890E-834E-B03C-139589B730B0}"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7C8EA4-D361-3F43-A741-372A29E8B844}">
      <dsp:nvSpPr>
        <dsp:cNvPr id="0" name=""/>
        <dsp:cNvSpPr/>
      </dsp:nvSpPr>
      <dsp:spPr>
        <a:xfrm>
          <a:off x="0" y="0"/>
          <a:ext cx="3235523" cy="3143416"/>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11250">
            <a:lnSpc>
              <a:spcPct val="90000"/>
            </a:lnSpc>
            <a:spcBef>
              <a:spcPct val="0"/>
            </a:spcBef>
            <a:spcAft>
              <a:spcPct val="35000"/>
            </a:spcAft>
            <a:buNone/>
          </a:pPr>
          <a:r>
            <a:rPr lang="en-AU" sz="2500" kern="1200"/>
            <a:t>Understand what a threat, threat actor and threat action are</a:t>
          </a:r>
          <a:endParaRPr lang="en-US" sz="2500" kern="1200"/>
        </a:p>
      </dsp:txBody>
      <dsp:txXfrm>
        <a:off x="0" y="1194498"/>
        <a:ext cx="3235523" cy="1886049"/>
      </dsp:txXfrm>
    </dsp:sp>
    <dsp:sp modelId="{7902B0B3-911D-9F48-938C-9DF65A1BC03C}">
      <dsp:nvSpPr>
        <dsp:cNvPr id="0" name=""/>
        <dsp:cNvSpPr/>
      </dsp:nvSpPr>
      <dsp:spPr>
        <a:xfrm>
          <a:off x="1146249" y="314341"/>
          <a:ext cx="943024" cy="943024"/>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3522" tIns="12700" rIns="7352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84352" y="452444"/>
        <a:ext cx="666818" cy="666818"/>
      </dsp:txXfrm>
    </dsp:sp>
    <dsp:sp modelId="{B5B6662A-DC85-9B4F-9A63-958CDF65EF6B}">
      <dsp:nvSpPr>
        <dsp:cNvPr id="0" name=""/>
        <dsp:cNvSpPr/>
      </dsp:nvSpPr>
      <dsp:spPr>
        <a:xfrm>
          <a:off x="0" y="3143344"/>
          <a:ext cx="3235523" cy="7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BB6E31F5-EE0F-B748-B780-8B75057E2FF0}">
      <dsp:nvSpPr>
        <dsp:cNvPr id="0" name=""/>
        <dsp:cNvSpPr/>
      </dsp:nvSpPr>
      <dsp:spPr>
        <a:xfrm>
          <a:off x="3559075" y="0"/>
          <a:ext cx="3235523" cy="3143416"/>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11250">
            <a:lnSpc>
              <a:spcPct val="90000"/>
            </a:lnSpc>
            <a:spcBef>
              <a:spcPct val="0"/>
            </a:spcBef>
            <a:spcAft>
              <a:spcPct val="35000"/>
            </a:spcAft>
            <a:buNone/>
          </a:pPr>
          <a:r>
            <a:rPr lang="en-AU" sz="2500" kern="1200"/>
            <a:t>Know the SEI Hybrid Threat Modelling Model</a:t>
          </a:r>
          <a:endParaRPr lang="en-US" sz="2500" kern="1200"/>
        </a:p>
      </dsp:txBody>
      <dsp:txXfrm>
        <a:off x="3559075" y="1194498"/>
        <a:ext cx="3235523" cy="1886049"/>
      </dsp:txXfrm>
    </dsp:sp>
    <dsp:sp modelId="{E2721E8E-2954-D240-B359-0736C6ACB2B4}">
      <dsp:nvSpPr>
        <dsp:cNvPr id="0" name=""/>
        <dsp:cNvSpPr/>
      </dsp:nvSpPr>
      <dsp:spPr>
        <a:xfrm>
          <a:off x="4705325" y="314341"/>
          <a:ext cx="943024" cy="943024"/>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3522" tIns="12700" rIns="7352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843428" y="452444"/>
        <a:ext cx="666818" cy="666818"/>
      </dsp:txXfrm>
    </dsp:sp>
    <dsp:sp modelId="{FDBD5BE3-C43E-FC45-B73F-313FEDAA5929}">
      <dsp:nvSpPr>
        <dsp:cNvPr id="0" name=""/>
        <dsp:cNvSpPr/>
      </dsp:nvSpPr>
      <dsp:spPr>
        <a:xfrm>
          <a:off x="3559075" y="3143344"/>
          <a:ext cx="3235523" cy="7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87626E6-35EC-7A4F-92A0-204AB2AE07C8}">
      <dsp:nvSpPr>
        <dsp:cNvPr id="0" name=""/>
        <dsp:cNvSpPr/>
      </dsp:nvSpPr>
      <dsp:spPr>
        <a:xfrm>
          <a:off x="7118151" y="0"/>
          <a:ext cx="3235523" cy="3143416"/>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11250">
            <a:lnSpc>
              <a:spcPct val="90000"/>
            </a:lnSpc>
            <a:spcBef>
              <a:spcPct val="0"/>
            </a:spcBef>
            <a:spcAft>
              <a:spcPct val="35000"/>
            </a:spcAft>
            <a:buNone/>
          </a:pPr>
          <a:r>
            <a:rPr lang="en-AU" sz="2500" kern="1200"/>
            <a:t>Understand threat actions in terms of kill chains</a:t>
          </a:r>
          <a:endParaRPr lang="en-US" sz="2500" kern="1200"/>
        </a:p>
      </dsp:txBody>
      <dsp:txXfrm>
        <a:off x="7118151" y="1194498"/>
        <a:ext cx="3235523" cy="1886049"/>
      </dsp:txXfrm>
    </dsp:sp>
    <dsp:sp modelId="{EA478FB6-62D1-3D4C-848E-3E7B214FED57}">
      <dsp:nvSpPr>
        <dsp:cNvPr id="0" name=""/>
        <dsp:cNvSpPr/>
      </dsp:nvSpPr>
      <dsp:spPr>
        <a:xfrm>
          <a:off x="8264400" y="314341"/>
          <a:ext cx="943024" cy="943024"/>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3522" tIns="12700" rIns="73522"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02503" y="452444"/>
        <a:ext cx="666818" cy="666818"/>
      </dsp:txXfrm>
    </dsp:sp>
    <dsp:sp modelId="{B53FA953-A53D-E147-BCB9-0291F2F3FEAD}">
      <dsp:nvSpPr>
        <dsp:cNvPr id="0" name=""/>
        <dsp:cNvSpPr/>
      </dsp:nvSpPr>
      <dsp:spPr>
        <a:xfrm>
          <a:off x="7118151" y="3143344"/>
          <a:ext cx="3235523" cy="7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13/8/2024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a:t>
            </a:fld>
            <a:endParaRPr lang="en-AU"/>
          </a:p>
        </p:txBody>
      </p:sp>
    </p:spTree>
    <p:extLst>
      <p:ext uri="{BB962C8B-B14F-4D97-AF65-F5344CB8AC3E}">
        <p14:creationId xmlns:p14="http://schemas.microsoft.com/office/powerpoint/2010/main" val="961726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10</a:t>
            </a:fld>
            <a:endParaRPr lang="en-AU"/>
          </a:p>
        </p:txBody>
      </p:sp>
    </p:spTree>
    <p:extLst>
      <p:ext uri="{BB962C8B-B14F-4D97-AF65-F5344CB8AC3E}">
        <p14:creationId xmlns:p14="http://schemas.microsoft.com/office/powerpoint/2010/main" val="3094207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11</a:t>
            </a:fld>
            <a:endParaRPr lang="en-AU"/>
          </a:p>
        </p:txBody>
      </p:sp>
    </p:spTree>
    <p:extLst>
      <p:ext uri="{BB962C8B-B14F-4D97-AF65-F5344CB8AC3E}">
        <p14:creationId xmlns:p14="http://schemas.microsoft.com/office/powerpoint/2010/main" val="2443948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12</a:t>
            </a:fld>
            <a:endParaRPr lang="en-AU"/>
          </a:p>
        </p:txBody>
      </p:sp>
    </p:spTree>
    <p:extLst>
      <p:ext uri="{BB962C8B-B14F-4D97-AF65-F5344CB8AC3E}">
        <p14:creationId xmlns:p14="http://schemas.microsoft.com/office/powerpoint/2010/main" val="3027525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13</a:t>
            </a:fld>
            <a:endParaRPr lang="en-AU"/>
          </a:p>
        </p:txBody>
      </p:sp>
    </p:spTree>
    <p:extLst>
      <p:ext uri="{BB962C8B-B14F-4D97-AF65-F5344CB8AC3E}">
        <p14:creationId xmlns:p14="http://schemas.microsoft.com/office/powerpoint/2010/main" val="2595841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14</a:t>
            </a:fld>
            <a:endParaRPr lang="en-AU"/>
          </a:p>
        </p:txBody>
      </p:sp>
    </p:spTree>
    <p:extLst>
      <p:ext uri="{BB962C8B-B14F-4D97-AF65-F5344CB8AC3E}">
        <p14:creationId xmlns:p14="http://schemas.microsoft.com/office/powerpoint/2010/main" val="2776185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15</a:t>
            </a:fld>
            <a:endParaRPr lang="en-AU"/>
          </a:p>
        </p:txBody>
      </p:sp>
    </p:spTree>
    <p:extLst>
      <p:ext uri="{BB962C8B-B14F-4D97-AF65-F5344CB8AC3E}">
        <p14:creationId xmlns:p14="http://schemas.microsoft.com/office/powerpoint/2010/main" val="2859581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16</a:t>
            </a:fld>
            <a:endParaRPr lang="en-AU"/>
          </a:p>
        </p:txBody>
      </p:sp>
    </p:spTree>
    <p:extLst>
      <p:ext uri="{BB962C8B-B14F-4D97-AF65-F5344CB8AC3E}">
        <p14:creationId xmlns:p14="http://schemas.microsoft.com/office/powerpoint/2010/main" val="1637093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17</a:t>
            </a:fld>
            <a:endParaRPr lang="en-AU"/>
          </a:p>
        </p:txBody>
      </p:sp>
    </p:spTree>
    <p:extLst>
      <p:ext uri="{BB962C8B-B14F-4D97-AF65-F5344CB8AC3E}">
        <p14:creationId xmlns:p14="http://schemas.microsoft.com/office/powerpoint/2010/main" val="3280807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18</a:t>
            </a:fld>
            <a:endParaRPr lang="en-AU"/>
          </a:p>
        </p:txBody>
      </p:sp>
    </p:spTree>
    <p:extLst>
      <p:ext uri="{BB962C8B-B14F-4D97-AF65-F5344CB8AC3E}">
        <p14:creationId xmlns:p14="http://schemas.microsoft.com/office/powerpoint/2010/main" val="1541515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19</a:t>
            </a:fld>
            <a:endParaRPr lang="en-AU"/>
          </a:p>
        </p:txBody>
      </p:sp>
    </p:spTree>
    <p:extLst>
      <p:ext uri="{BB962C8B-B14F-4D97-AF65-F5344CB8AC3E}">
        <p14:creationId xmlns:p14="http://schemas.microsoft.com/office/powerpoint/2010/main" val="1230854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a:t>
            </a:fld>
            <a:endParaRPr lang="en-AU"/>
          </a:p>
        </p:txBody>
      </p:sp>
    </p:spTree>
    <p:extLst>
      <p:ext uri="{BB962C8B-B14F-4D97-AF65-F5344CB8AC3E}">
        <p14:creationId xmlns:p14="http://schemas.microsoft.com/office/powerpoint/2010/main" val="2924976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20</a:t>
            </a:fld>
            <a:endParaRPr lang="en-AU"/>
          </a:p>
        </p:txBody>
      </p:sp>
    </p:spTree>
    <p:extLst>
      <p:ext uri="{BB962C8B-B14F-4D97-AF65-F5344CB8AC3E}">
        <p14:creationId xmlns:p14="http://schemas.microsoft.com/office/powerpoint/2010/main" val="3100751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21</a:t>
            </a:fld>
            <a:endParaRPr lang="en-AU"/>
          </a:p>
        </p:txBody>
      </p:sp>
    </p:spTree>
    <p:extLst>
      <p:ext uri="{BB962C8B-B14F-4D97-AF65-F5344CB8AC3E}">
        <p14:creationId xmlns:p14="http://schemas.microsoft.com/office/powerpoint/2010/main" val="2990773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22</a:t>
            </a:fld>
            <a:endParaRPr lang="en-AU"/>
          </a:p>
        </p:txBody>
      </p:sp>
    </p:spTree>
    <p:extLst>
      <p:ext uri="{BB962C8B-B14F-4D97-AF65-F5344CB8AC3E}">
        <p14:creationId xmlns:p14="http://schemas.microsoft.com/office/powerpoint/2010/main" val="2936737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23</a:t>
            </a:fld>
            <a:endParaRPr lang="en-AU"/>
          </a:p>
        </p:txBody>
      </p:sp>
    </p:spTree>
    <p:extLst>
      <p:ext uri="{BB962C8B-B14F-4D97-AF65-F5344CB8AC3E}">
        <p14:creationId xmlns:p14="http://schemas.microsoft.com/office/powerpoint/2010/main" val="2609613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24</a:t>
            </a:fld>
            <a:endParaRPr lang="en-AU"/>
          </a:p>
        </p:txBody>
      </p:sp>
    </p:spTree>
    <p:extLst>
      <p:ext uri="{BB962C8B-B14F-4D97-AF65-F5344CB8AC3E}">
        <p14:creationId xmlns:p14="http://schemas.microsoft.com/office/powerpoint/2010/main" val="3691022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25</a:t>
            </a:fld>
            <a:endParaRPr lang="en-AU"/>
          </a:p>
        </p:txBody>
      </p:sp>
    </p:spTree>
    <p:extLst>
      <p:ext uri="{BB962C8B-B14F-4D97-AF65-F5344CB8AC3E}">
        <p14:creationId xmlns:p14="http://schemas.microsoft.com/office/powerpoint/2010/main" val="1192304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26</a:t>
            </a:fld>
            <a:endParaRPr lang="en-AU"/>
          </a:p>
        </p:txBody>
      </p:sp>
    </p:spTree>
    <p:extLst>
      <p:ext uri="{BB962C8B-B14F-4D97-AF65-F5344CB8AC3E}">
        <p14:creationId xmlns:p14="http://schemas.microsoft.com/office/powerpoint/2010/main" val="34224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27</a:t>
            </a:fld>
            <a:endParaRPr lang="en-AU"/>
          </a:p>
        </p:txBody>
      </p:sp>
    </p:spTree>
    <p:extLst>
      <p:ext uri="{BB962C8B-B14F-4D97-AF65-F5344CB8AC3E}">
        <p14:creationId xmlns:p14="http://schemas.microsoft.com/office/powerpoint/2010/main" val="650932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28</a:t>
            </a:fld>
            <a:endParaRPr lang="en-AU"/>
          </a:p>
        </p:txBody>
      </p:sp>
    </p:spTree>
    <p:extLst>
      <p:ext uri="{BB962C8B-B14F-4D97-AF65-F5344CB8AC3E}">
        <p14:creationId xmlns:p14="http://schemas.microsoft.com/office/powerpoint/2010/main" val="4112067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29</a:t>
            </a:fld>
            <a:endParaRPr lang="en-AU"/>
          </a:p>
        </p:txBody>
      </p:sp>
    </p:spTree>
    <p:extLst>
      <p:ext uri="{BB962C8B-B14F-4D97-AF65-F5344CB8AC3E}">
        <p14:creationId xmlns:p14="http://schemas.microsoft.com/office/powerpoint/2010/main" val="3621948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a:t>
            </a:fld>
            <a:endParaRPr lang="en-AU"/>
          </a:p>
        </p:txBody>
      </p:sp>
    </p:spTree>
    <p:extLst>
      <p:ext uri="{BB962C8B-B14F-4D97-AF65-F5344CB8AC3E}">
        <p14:creationId xmlns:p14="http://schemas.microsoft.com/office/powerpoint/2010/main" val="4135077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30</a:t>
            </a:fld>
            <a:endParaRPr lang="en-AU"/>
          </a:p>
        </p:txBody>
      </p:sp>
    </p:spTree>
    <p:extLst>
      <p:ext uri="{BB962C8B-B14F-4D97-AF65-F5344CB8AC3E}">
        <p14:creationId xmlns:p14="http://schemas.microsoft.com/office/powerpoint/2010/main" val="2287630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31</a:t>
            </a:fld>
            <a:endParaRPr lang="en-AU"/>
          </a:p>
        </p:txBody>
      </p:sp>
    </p:spTree>
    <p:extLst>
      <p:ext uri="{BB962C8B-B14F-4D97-AF65-F5344CB8AC3E}">
        <p14:creationId xmlns:p14="http://schemas.microsoft.com/office/powerpoint/2010/main" val="2250770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32</a:t>
            </a:fld>
            <a:endParaRPr lang="en-AU"/>
          </a:p>
        </p:txBody>
      </p:sp>
    </p:spTree>
    <p:extLst>
      <p:ext uri="{BB962C8B-B14F-4D97-AF65-F5344CB8AC3E}">
        <p14:creationId xmlns:p14="http://schemas.microsoft.com/office/powerpoint/2010/main" val="5419124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33</a:t>
            </a:fld>
            <a:endParaRPr lang="en-AU"/>
          </a:p>
        </p:txBody>
      </p:sp>
    </p:spTree>
    <p:extLst>
      <p:ext uri="{BB962C8B-B14F-4D97-AF65-F5344CB8AC3E}">
        <p14:creationId xmlns:p14="http://schemas.microsoft.com/office/powerpoint/2010/main" val="24081113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34</a:t>
            </a:fld>
            <a:endParaRPr lang="en-AU"/>
          </a:p>
        </p:txBody>
      </p:sp>
    </p:spTree>
    <p:extLst>
      <p:ext uri="{BB962C8B-B14F-4D97-AF65-F5344CB8AC3E}">
        <p14:creationId xmlns:p14="http://schemas.microsoft.com/office/powerpoint/2010/main" val="17201459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35</a:t>
            </a:fld>
            <a:endParaRPr lang="en-AU"/>
          </a:p>
        </p:txBody>
      </p:sp>
    </p:spTree>
    <p:extLst>
      <p:ext uri="{BB962C8B-B14F-4D97-AF65-F5344CB8AC3E}">
        <p14:creationId xmlns:p14="http://schemas.microsoft.com/office/powerpoint/2010/main" val="878395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a:t>
            </a:fld>
            <a:endParaRPr lang="en-AU"/>
          </a:p>
        </p:txBody>
      </p:sp>
    </p:spTree>
    <p:extLst>
      <p:ext uri="{BB962C8B-B14F-4D97-AF65-F5344CB8AC3E}">
        <p14:creationId xmlns:p14="http://schemas.microsoft.com/office/powerpoint/2010/main" val="3446167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5</a:t>
            </a:fld>
            <a:endParaRPr lang="en-AU"/>
          </a:p>
        </p:txBody>
      </p:sp>
    </p:spTree>
    <p:extLst>
      <p:ext uri="{BB962C8B-B14F-4D97-AF65-F5344CB8AC3E}">
        <p14:creationId xmlns:p14="http://schemas.microsoft.com/office/powerpoint/2010/main" val="1851044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6</a:t>
            </a:fld>
            <a:endParaRPr lang="en-AU"/>
          </a:p>
        </p:txBody>
      </p:sp>
    </p:spTree>
    <p:extLst>
      <p:ext uri="{BB962C8B-B14F-4D97-AF65-F5344CB8AC3E}">
        <p14:creationId xmlns:p14="http://schemas.microsoft.com/office/powerpoint/2010/main" val="2982101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7</a:t>
            </a:fld>
            <a:endParaRPr lang="en-AU"/>
          </a:p>
        </p:txBody>
      </p:sp>
    </p:spTree>
    <p:extLst>
      <p:ext uri="{BB962C8B-B14F-4D97-AF65-F5344CB8AC3E}">
        <p14:creationId xmlns:p14="http://schemas.microsoft.com/office/powerpoint/2010/main" val="3952832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8</a:t>
            </a:fld>
            <a:endParaRPr lang="en-AU"/>
          </a:p>
        </p:txBody>
      </p:sp>
    </p:spTree>
    <p:extLst>
      <p:ext uri="{BB962C8B-B14F-4D97-AF65-F5344CB8AC3E}">
        <p14:creationId xmlns:p14="http://schemas.microsoft.com/office/powerpoint/2010/main" val="1517024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9</a:t>
            </a:fld>
            <a:endParaRPr lang="en-AU"/>
          </a:p>
        </p:txBody>
      </p:sp>
    </p:spTree>
    <p:extLst>
      <p:ext uri="{BB962C8B-B14F-4D97-AF65-F5344CB8AC3E}">
        <p14:creationId xmlns:p14="http://schemas.microsoft.com/office/powerpoint/2010/main" val="1968565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8/13/24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8/13/24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8/13/24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8/13/24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8/13/24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8/13/24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8/13/24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8/13/24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8/13/24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jpeg"/><Relationship Id="rId7" Type="http://schemas.openxmlformats.org/officeDocument/2006/relationships/hyperlink" Target="https://emojipedia.org/emoji/%F0%9F%92%BB/"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emojipedia.org/emoji/%E2%80%8D/" TargetMode="External"/><Relationship Id="rId5" Type="http://schemas.openxmlformats.org/officeDocument/2006/relationships/hyperlink" Target="https://emojipedia.org/emoji/%F0%9F%90%B1/" TargetMode="External"/><Relationship Id="rId4" Type="http://schemas.openxmlformats.org/officeDocument/2006/relationships/hyperlink" Target="https://github.com/alexkadis"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3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4"/>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1828801"/>
          </a:xfrm>
        </p:spPr>
        <p:txBody>
          <a:bodyPr>
            <a:normAutofit fontScale="90000"/>
          </a:bodyPr>
          <a:lstStyle/>
          <a:p>
            <a:r>
              <a:rPr lang="en-US" sz="4800"/>
              <a:t>CITS1003 </a:t>
            </a:r>
            <a:r>
              <a:rPr lang="en-US" sz="4800" dirty="0"/>
              <a:t>Introduction to Cybersecurity</a:t>
            </a:r>
            <a:br>
              <a:rPr lang="en-US" sz="4800" dirty="0"/>
            </a:br>
            <a:r>
              <a:rPr lang="en-US" sz="4800" dirty="0"/>
              <a:t>[5] Threats</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 Analysis and Modelling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sz="2000" dirty="0">
                <a:latin typeface="Speak Pro" panose="020B0504020101020102" pitchFamily="34" charset="0"/>
              </a:rPr>
              <a:t>Need to have an ontology which in computer science is an explicit specification of a representation of knowledge in an area of interest that contains entities (classes or concepts) and the relationships between them. </a:t>
            </a:r>
          </a:p>
          <a:p>
            <a:r>
              <a:rPr lang="en-AU" sz="2000" dirty="0">
                <a:latin typeface="Speak Pro" panose="020B0504020101020102" pitchFamily="34" charset="0"/>
              </a:rPr>
              <a:t>We use an ontology to define terms like Threats, Vulnerabilities, Impact, Risk, etc and the relationships between them: e.g. Risk </a:t>
            </a:r>
            <a:r>
              <a:rPr lang="en-AU" sz="2000" dirty="0">
                <a:effectLst/>
              </a:rPr>
              <a:t>Is the probable frequency and probable magnitude of future loss from a threat acting on a vulnerability</a:t>
            </a:r>
          </a:p>
          <a:p>
            <a:r>
              <a:rPr lang="en-AU" sz="2000" dirty="0">
                <a:effectLst/>
                <a:latin typeface="Speak Pro" panose="020B0504020101020102" pitchFamily="34" charset="0"/>
              </a:rPr>
              <a:t>Threat ontologies differ depending on what they are being used for:</a:t>
            </a:r>
          </a:p>
          <a:p>
            <a:pPr lvl="1"/>
            <a:r>
              <a:rPr lang="en-AU" sz="1800" dirty="0">
                <a:effectLst/>
                <a:latin typeface="Speak Pro" panose="020B0504020101020102" pitchFamily="34" charset="0"/>
              </a:rPr>
              <a:t>Threat intelligence sharing: </a:t>
            </a:r>
            <a:r>
              <a:rPr lang="en-AU" sz="1800" dirty="0" err="1">
                <a:effectLst/>
                <a:latin typeface="Speak Pro" panose="020B0504020101020102" pitchFamily="34" charset="0"/>
              </a:rPr>
              <a:t>OpenIOC</a:t>
            </a:r>
            <a:r>
              <a:rPr lang="en-AU" sz="1800" dirty="0">
                <a:effectLst/>
                <a:latin typeface="Speak Pro" panose="020B0504020101020102" pitchFamily="34" charset="0"/>
              </a:rPr>
              <a:t> (Mandiant), </a:t>
            </a:r>
            <a:r>
              <a:rPr lang="en-AU" sz="1800" dirty="0" err="1">
                <a:effectLst/>
                <a:latin typeface="Speak Pro" panose="020B0504020101020102" pitchFamily="34" charset="0"/>
              </a:rPr>
              <a:t>IODef</a:t>
            </a:r>
            <a:r>
              <a:rPr lang="en-AU" sz="1800" dirty="0">
                <a:effectLst/>
                <a:latin typeface="Speak Pro" panose="020B0504020101020102" pitchFamily="34" charset="0"/>
              </a:rPr>
              <a:t> (CSIRTs), STIX 2.1</a:t>
            </a:r>
          </a:p>
          <a:p>
            <a:pPr lvl="1"/>
            <a:r>
              <a:rPr lang="en-AU" sz="1800" dirty="0">
                <a:effectLst/>
                <a:latin typeface="Speak Pro" panose="020B0504020101020102" pitchFamily="34" charset="0"/>
              </a:rPr>
              <a:t>Incident reporting and analysis: VERIS, </a:t>
            </a:r>
          </a:p>
          <a:p>
            <a:pPr lvl="1"/>
            <a:r>
              <a:rPr lang="en-AU" sz="1800" dirty="0">
                <a:effectLst/>
                <a:latin typeface="Speak Pro" panose="020B0504020101020102" pitchFamily="34" charset="0"/>
              </a:rPr>
              <a:t>Attack pattern and process models: MITRE ATT&amp;CK</a:t>
            </a:r>
          </a:p>
          <a:p>
            <a:pPr lvl="1"/>
            <a:r>
              <a:rPr lang="en-AU" sz="1800" dirty="0">
                <a:effectLst/>
                <a:latin typeface="Speak Pro" panose="020B0504020101020102" pitchFamily="34" charset="0"/>
              </a:rPr>
              <a:t>Threat modelling: OWASP Ontology </a:t>
            </a:r>
            <a:r>
              <a:rPr lang="en-AU" sz="1800" dirty="0" err="1">
                <a:effectLst/>
                <a:latin typeface="Speak Pro" panose="020B0504020101020102" pitchFamily="34" charset="0"/>
              </a:rPr>
              <a:t>OdTM</a:t>
            </a:r>
            <a:r>
              <a:rPr lang="en-AU" sz="1800" dirty="0">
                <a:effectLst/>
                <a:latin typeface="Speak Pro" panose="020B0504020101020102" pitchFamily="34" charset="0"/>
              </a:rPr>
              <a:t>, Diamond Model</a:t>
            </a:r>
            <a:endParaRPr lang="en-AU" sz="18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2475984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 Actors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000" dirty="0">
                <a:latin typeface="Speak Pro" panose="020B0504020101020102" pitchFamily="34" charset="0"/>
              </a:rPr>
              <a:t>Internal</a:t>
            </a:r>
          </a:p>
          <a:p>
            <a:pPr lvl="1"/>
            <a:r>
              <a:rPr lang="en-AU" sz="1800" dirty="0">
                <a:latin typeface="Speak Pro" panose="020B0504020101020102" pitchFamily="34" charset="0"/>
              </a:rPr>
              <a:t>Contractors, Vendors, Partners, Employees: Executive, </a:t>
            </a:r>
            <a:r>
              <a:rPr lang="en-AU" sz="2000" dirty="0">
                <a:latin typeface="Speak Pro" panose="020B0504020101020102" pitchFamily="34" charset="0"/>
              </a:rPr>
              <a:t>Manager, Developer, Helpdesk, System admin</a:t>
            </a:r>
          </a:p>
          <a:p>
            <a:r>
              <a:rPr lang="en-AU" sz="2000" dirty="0">
                <a:latin typeface="Speak Pro" panose="020B0504020101020102" pitchFamily="34" charset="0"/>
              </a:rPr>
              <a:t>External</a:t>
            </a:r>
          </a:p>
          <a:p>
            <a:pPr lvl="1"/>
            <a:r>
              <a:rPr lang="en-AU" sz="2000" dirty="0">
                <a:latin typeface="Speak Pro" panose="020B0504020101020102" pitchFamily="34" charset="0"/>
              </a:rPr>
              <a:t>Activist, Customer, Competitor, Organized Crime, Nation-state, Terrorist, Unaffiliated, Former Employee, Force majeure</a:t>
            </a: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16558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SEI’s Hybrid Threat Modelling Model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US" sz="1800" dirty="0">
                <a:latin typeface="Helvetica Neue Light" panose="02000403000000020004" pitchFamily="2" charset="0"/>
                <a:ea typeface="Helvetica Neue Light" panose="02000403000000020004" pitchFamily="2" charset="0"/>
              </a:rPr>
              <a:t>Identify potential threat actors (Personae Non </a:t>
            </a:r>
            <a:r>
              <a:rPr lang="en-US" sz="1800" dirty="0" err="1">
                <a:latin typeface="Helvetica Neue Light" panose="02000403000000020004" pitchFamily="2" charset="0"/>
                <a:ea typeface="Helvetica Neue Light" panose="02000403000000020004" pitchFamily="2" charset="0"/>
              </a:rPr>
              <a:t>Gratae</a:t>
            </a:r>
            <a:r>
              <a:rPr lang="en-US" sz="1800" dirty="0">
                <a:latin typeface="Helvetica Neue Light" panose="02000403000000020004" pitchFamily="2" charset="0"/>
                <a:ea typeface="Helvetica Neue Light" panose="02000403000000020004" pitchFamily="2" charset="0"/>
              </a:rPr>
              <a:t>)</a:t>
            </a:r>
          </a:p>
          <a:p>
            <a:pPr lvl="1"/>
            <a:r>
              <a:rPr lang="en-US" sz="1600" dirty="0">
                <a:latin typeface="Helvetica Neue Light" panose="02000403000000020004" pitchFamily="2" charset="0"/>
                <a:ea typeface="Helvetica Neue Light" panose="02000403000000020004" pitchFamily="2" charset="0"/>
              </a:rPr>
              <a:t>Purpose: What is the actor’s motivation, goal or intent?</a:t>
            </a:r>
          </a:p>
          <a:p>
            <a:pPr lvl="1"/>
            <a:r>
              <a:rPr lang="en-US" sz="1600" dirty="0">
                <a:latin typeface="Helvetica Neue Light" panose="02000403000000020004" pitchFamily="2" charset="0"/>
                <a:ea typeface="Helvetica Neue Light" panose="02000403000000020004" pitchFamily="2" charset="0"/>
              </a:rPr>
              <a:t>Target: What asset is the target?</a:t>
            </a:r>
          </a:p>
          <a:p>
            <a:pPr lvl="1"/>
            <a:r>
              <a:rPr lang="en-US" sz="1600" dirty="0">
                <a:latin typeface="Helvetica Neue Light" panose="02000403000000020004" pitchFamily="2" charset="0"/>
                <a:ea typeface="Helvetica Neue Light" panose="02000403000000020004" pitchFamily="2" charset="0"/>
              </a:rPr>
              <a:t>Action:  What action does the actor perform?</a:t>
            </a:r>
          </a:p>
          <a:p>
            <a:pPr lvl="2"/>
            <a:r>
              <a:rPr lang="en-US" sz="1400" dirty="0">
                <a:latin typeface="Helvetica Neue Light" panose="02000403000000020004" pitchFamily="2" charset="0"/>
                <a:ea typeface="Helvetica Neue Light" panose="02000403000000020004" pitchFamily="2" charset="0"/>
              </a:rPr>
              <a:t>What Skills does the actor need?</a:t>
            </a:r>
          </a:p>
          <a:p>
            <a:pPr lvl="2"/>
            <a:r>
              <a:rPr lang="en-US" sz="1400" dirty="0">
                <a:latin typeface="Helvetica Neue Light" panose="02000403000000020004" pitchFamily="2" charset="0"/>
                <a:ea typeface="Helvetica Neue Light" panose="02000403000000020004" pitchFamily="2" charset="0"/>
              </a:rPr>
              <a:t>What Resources does the actor need?</a:t>
            </a:r>
          </a:p>
          <a:p>
            <a:pPr lvl="1"/>
            <a:r>
              <a:rPr lang="en-US" sz="1600" dirty="0">
                <a:latin typeface="Helvetica Neue Light" panose="02000403000000020004" pitchFamily="2" charset="0"/>
                <a:ea typeface="Helvetica Neue Light" panose="02000403000000020004" pitchFamily="2" charset="0"/>
              </a:rPr>
              <a:t>Result of the action: what goal has the actor achieved</a:t>
            </a:r>
          </a:p>
          <a:p>
            <a:pPr lvl="1"/>
            <a:r>
              <a:rPr lang="en-US" sz="1600" dirty="0">
                <a:latin typeface="Helvetica Neue Light" panose="02000403000000020004" pitchFamily="2" charset="0"/>
                <a:ea typeface="Helvetica Neue Light" panose="02000403000000020004" pitchFamily="2" charset="0"/>
              </a:rPr>
              <a:t>Impact: severity of the attack</a:t>
            </a:r>
          </a:p>
          <a:p>
            <a:pPr lvl="1"/>
            <a:r>
              <a:rPr lang="en-US" sz="1600" dirty="0">
                <a:latin typeface="Helvetica Neue Light" panose="02000403000000020004" pitchFamily="2" charset="0"/>
                <a:ea typeface="Helvetica Neue Light" panose="02000403000000020004" pitchFamily="2" charset="0"/>
              </a:rPr>
              <a:t>Threat type: (denial of service, spoofing</a:t>
            </a:r>
          </a:p>
        </p:txBody>
      </p:sp>
    </p:spTree>
    <p:extLst>
      <p:ext uri="{BB962C8B-B14F-4D97-AF65-F5344CB8AC3E}">
        <p14:creationId xmlns:p14="http://schemas.microsoft.com/office/powerpoint/2010/main" val="1242740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1273171" y="3429001"/>
            <a:ext cx="11029616" cy="684855"/>
          </a:xfrm>
        </p:spPr>
        <p:txBody>
          <a:bodyPr/>
          <a:lstStyle/>
          <a:p>
            <a:r>
              <a:rPr lang="en-US" dirty="0">
                <a:latin typeface="Helvetica Neue Light" panose="02000403000000020004" pitchFamily="2" charset="0"/>
                <a:ea typeface="Helvetica Neue Light" panose="02000403000000020004" pitchFamily="2" charset="0"/>
              </a:rPr>
              <a:t>Case Study: Microsoft chatbot Tay</a:t>
            </a:r>
          </a:p>
        </p:txBody>
      </p:sp>
    </p:spTree>
    <p:extLst>
      <p:ext uri="{BB962C8B-B14F-4D97-AF65-F5344CB8AC3E}">
        <p14:creationId xmlns:p14="http://schemas.microsoft.com/office/powerpoint/2010/main" val="1585548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0D7E9C5D-E993-074E-A911-7DD978A59E61}"/>
              </a:ext>
            </a:extLst>
          </p:cNvPr>
          <p:cNvSpPr>
            <a:spLocks noGrp="1"/>
          </p:cNvSpPr>
          <p:nvPr>
            <p:ph type="title"/>
          </p:nvPr>
        </p:nvSpPr>
        <p:spPr>
          <a:xfrm>
            <a:off x="581192" y="702158"/>
            <a:ext cx="11029616" cy="482119"/>
          </a:xfrm>
        </p:spPr>
        <p:txBody>
          <a:bodyPr>
            <a:normAutofit fontScale="90000"/>
          </a:bodyPr>
          <a:lstStyle/>
          <a:p>
            <a:r>
              <a:rPr lang="en-US" dirty="0">
                <a:latin typeface="Helvetica Neue Light" panose="02000403000000020004" pitchFamily="2" charset="0"/>
                <a:ea typeface="Helvetica Neue Light" panose="02000403000000020004" pitchFamily="2" charset="0"/>
              </a:rPr>
              <a:t>Attacks: Poisoning (re)training data</a:t>
            </a:r>
          </a:p>
        </p:txBody>
      </p:sp>
      <p:pic>
        <p:nvPicPr>
          <p:cNvPr id="3" name="Picture 2" descr="A picture containing bubble&#10;&#10;Description automatically generated">
            <a:extLst>
              <a:ext uri="{FF2B5EF4-FFF2-40B4-BE49-F238E27FC236}">
                <a16:creationId xmlns:a16="http://schemas.microsoft.com/office/drawing/2014/main" id="{3A8D1E4E-CBFB-F149-AB33-61FEFC040E8C}"/>
              </a:ext>
            </a:extLst>
          </p:cNvPr>
          <p:cNvPicPr>
            <a:picLocks noChangeAspect="1"/>
          </p:cNvPicPr>
          <p:nvPr/>
        </p:nvPicPr>
        <p:blipFill>
          <a:blip r:embed="rId3"/>
          <a:stretch>
            <a:fillRect/>
          </a:stretch>
        </p:blipFill>
        <p:spPr>
          <a:xfrm>
            <a:off x="1570266" y="4041252"/>
            <a:ext cx="1732935" cy="174248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1A0B4C46-0E69-354D-90A1-E22507F4A612}"/>
              </a:ext>
            </a:extLst>
          </p:cNvPr>
          <p:cNvPicPr>
            <a:picLocks noChangeAspect="1"/>
          </p:cNvPicPr>
          <p:nvPr/>
        </p:nvPicPr>
        <p:blipFill>
          <a:blip r:embed="rId4"/>
          <a:stretch>
            <a:fillRect/>
          </a:stretch>
        </p:blipFill>
        <p:spPr>
          <a:xfrm>
            <a:off x="3874755" y="4084411"/>
            <a:ext cx="3609843" cy="1656164"/>
          </a:xfrm>
          <a:prstGeom prst="rect">
            <a:avLst/>
          </a:prstGeom>
        </p:spPr>
      </p:pic>
      <p:sp>
        <p:nvSpPr>
          <p:cNvPr id="28" name="Content Placeholder 4">
            <a:extLst>
              <a:ext uri="{FF2B5EF4-FFF2-40B4-BE49-F238E27FC236}">
                <a16:creationId xmlns:a16="http://schemas.microsoft.com/office/drawing/2014/main" id="{7C76D296-3E27-9F4A-96E6-1081DC213D23}"/>
              </a:ext>
            </a:extLst>
          </p:cNvPr>
          <p:cNvSpPr>
            <a:spLocks noGrp="1"/>
          </p:cNvSpPr>
          <p:nvPr>
            <p:ph idx="1"/>
          </p:nvPr>
        </p:nvSpPr>
        <p:spPr>
          <a:xfrm>
            <a:off x="984740" y="1497189"/>
            <a:ext cx="10063361" cy="2502441"/>
          </a:xfrm>
        </p:spPr>
        <p:txBody>
          <a:bodyPr>
            <a:normAutofit fontScale="92500"/>
          </a:bodyPr>
          <a:lstStyle/>
          <a:p>
            <a:r>
              <a:rPr lang="en-US" sz="2400" dirty="0">
                <a:latin typeface="Helvetica Neue Light" panose="02000403000000020004" pitchFamily="2" charset="0"/>
                <a:ea typeface="Helvetica Neue Light" panose="02000403000000020004" pitchFamily="2" charset="0"/>
              </a:rPr>
              <a:t>In 2016 Microsoft release Tay, an AI Chatbot that is programmed to learn through interactions on Twitter</a:t>
            </a:r>
          </a:p>
          <a:p>
            <a:r>
              <a:rPr lang="en-US" sz="2400" dirty="0">
                <a:latin typeface="Helvetica Neue Light" panose="02000403000000020004" pitchFamily="2" charset="0"/>
                <a:ea typeface="Helvetica Neue Light" panose="02000403000000020004" pitchFamily="2" charset="0"/>
              </a:rPr>
              <a:t>Based on earlier Chinese chatbot </a:t>
            </a:r>
            <a:r>
              <a:rPr lang="en-US" sz="2400" dirty="0" err="1">
                <a:latin typeface="Helvetica Neue Light" panose="02000403000000020004" pitchFamily="2" charset="0"/>
                <a:ea typeface="Helvetica Neue Light" panose="02000403000000020004" pitchFamily="2" charset="0"/>
              </a:rPr>
              <a:t>Xiaoice</a:t>
            </a:r>
            <a:r>
              <a:rPr lang="en-US" sz="2400" dirty="0">
                <a:latin typeface="Helvetica Neue Light" panose="02000403000000020004" pitchFamily="2" charset="0"/>
                <a:ea typeface="Helvetica Neue Light" panose="02000403000000020004" pitchFamily="2" charset="0"/>
              </a:rPr>
              <a:t> (</a:t>
            </a:r>
            <a:r>
              <a:rPr lang="ja-JP" altLang="en-US" sz="2400">
                <a:latin typeface="Helvetica Neue Light" panose="02000403000000020004" pitchFamily="2" charset="0"/>
              </a:rPr>
              <a:t>小冰</a:t>
            </a:r>
            <a:r>
              <a:rPr lang="en-AU" altLang="ja-JP" sz="2400" dirty="0">
                <a:latin typeface="Helvetica Neue Light" panose="02000403000000020004" pitchFamily="2" charset="0"/>
                <a:ea typeface="Helvetica Neue Light" panose="02000403000000020004" pitchFamily="2" charset="0"/>
              </a:rPr>
              <a:t>) which continues successfully </a:t>
            </a:r>
          </a:p>
          <a:p>
            <a:r>
              <a:rPr lang="en-AU" sz="2400" dirty="0">
                <a:latin typeface="Helvetica Neue Light" panose="02000403000000020004" pitchFamily="2" charset="0"/>
                <a:ea typeface="Helvetica Neue Light" panose="02000403000000020004" pitchFamily="2" charset="0"/>
              </a:rPr>
              <a:t>Tay very quickly was poisoned by repeating racist and sexist messages until Microsoft deleted the bot</a:t>
            </a:r>
            <a:endParaRPr lang="en-US" sz="2400" dirty="0">
              <a:latin typeface="Helvetica Neue Light" panose="02000403000000020004" pitchFamily="2" charset="0"/>
              <a:ea typeface="Helvetica Neue Light" panose="02000403000000020004" pitchFamily="2" charset="0"/>
            </a:endParaRPr>
          </a:p>
          <a:p>
            <a:pPr lvl="1"/>
            <a:endParaRPr lang="en-US" sz="17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921590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581192" y="702158"/>
            <a:ext cx="11029616" cy="530743"/>
          </a:xfrm>
        </p:spPr>
        <p:txBody>
          <a:bodyPr>
            <a:normAutofit fontScale="90000"/>
          </a:bodyPr>
          <a:lstStyle/>
          <a:p>
            <a:r>
              <a:rPr lang="en-US" dirty="0">
                <a:latin typeface="Helvetica Neue Light" panose="02000403000000020004" pitchFamily="2" charset="0"/>
                <a:ea typeface="Helvetica Neue Light" panose="02000403000000020004" pitchFamily="2" charset="0"/>
              </a:rPr>
              <a:t>Persona non grata</a:t>
            </a:r>
          </a:p>
        </p:txBody>
      </p:sp>
      <p:sp>
        <p:nvSpPr>
          <p:cNvPr id="5" name="Content Placeholder 4">
            <a:extLst>
              <a:ext uri="{FF2B5EF4-FFF2-40B4-BE49-F238E27FC236}">
                <a16:creationId xmlns:a16="http://schemas.microsoft.com/office/drawing/2014/main" id="{BFBC5AC8-C80C-234E-9DE2-B04DE09E6CDB}"/>
              </a:ext>
            </a:extLst>
          </p:cNvPr>
          <p:cNvSpPr>
            <a:spLocks noGrp="1"/>
          </p:cNvSpPr>
          <p:nvPr>
            <p:ph idx="1"/>
          </p:nvPr>
        </p:nvSpPr>
        <p:spPr>
          <a:xfrm>
            <a:off x="581194" y="1651462"/>
            <a:ext cx="11029615" cy="4504381"/>
          </a:xfrm>
        </p:spPr>
        <p:txBody>
          <a:bodyPr>
            <a:normAutofit/>
          </a:bodyPr>
          <a:lstStyle/>
          <a:p>
            <a:r>
              <a:rPr lang="en-US" sz="2400"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Threat actor</a:t>
            </a: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 Malicious Twitter users</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Purpose</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To poison Tay’s training to get the bot to say inappropriate things</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Target</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The training of the chatbot network</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Action</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Repeated interactions by multiple users reinforcing inappropriate phrases</a:t>
            </a:r>
          </a:p>
          <a:p>
            <a:pPr lvl="2"/>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Skills required: none</a:t>
            </a:r>
          </a:p>
          <a:p>
            <a:pPr lvl="2"/>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Resources needed: Twitter account</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Result of the action</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Tay chatbot makes inappropriate comments</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Impact</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Tay is deleted as a service on Twitter, Microsoft is embarrassed</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Threat type</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Integrity, Availability</a:t>
            </a:r>
          </a:p>
          <a:p>
            <a:endParaRPr lang="en-US" sz="2000" dirty="0">
              <a:latin typeface="Helvetica Neue Light" panose="02000403000000020004" pitchFamily="2" charset="0"/>
              <a:ea typeface="Helvetica Neue Light" panose="02000403000000020004" pitchFamily="2" charset="0"/>
            </a:endParaRPr>
          </a:p>
          <a:p>
            <a:pPr lvl="1"/>
            <a:endParaRPr lang="en-US" sz="17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97449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581192" y="702158"/>
            <a:ext cx="11029616" cy="530743"/>
          </a:xfrm>
        </p:spPr>
        <p:txBody>
          <a:bodyPr>
            <a:normAutofit fontScale="90000"/>
          </a:bodyPr>
          <a:lstStyle/>
          <a:p>
            <a:r>
              <a:rPr lang="en-US" dirty="0">
                <a:latin typeface="Helvetica Neue Light" panose="02000403000000020004" pitchFamily="2" charset="0"/>
                <a:ea typeface="Helvetica Neue Light" panose="02000403000000020004" pitchFamily="2" charset="0"/>
                <a:cs typeface="Abadi" panose="020F0502020204030204" pitchFamily="34" charset="0"/>
              </a:rPr>
              <a:t>Threat risk</a:t>
            </a:r>
          </a:p>
        </p:txBody>
      </p:sp>
      <p:sp>
        <p:nvSpPr>
          <p:cNvPr id="5" name="Content Placeholder 4">
            <a:extLst>
              <a:ext uri="{FF2B5EF4-FFF2-40B4-BE49-F238E27FC236}">
                <a16:creationId xmlns:a16="http://schemas.microsoft.com/office/drawing/2014/main" id="{BFBC5AC8-C80C-234E-9DE2-B04DE09E6CDB}"/>
              </a:ext>
            </a:extLst>
          </p:cNvPr>
          <p:cNvSpPr>
            <a:spLocks noGrp="1"/>
          </p:cNvSpPr>
          <p:nvPr>
            <p:ph idx="1"/>
          </p:nvPr>
        </p:nvSpPr>
        <p:spPr>
          <a:xfrm>
            <a:off x="581194" y="1417835"/>
            <a:ext cx="11029615" cy="4557516"/>
          </a:xfrm>
        </p:spPr>
        <p:txBody>
          <a:bodyPr anchor="t">
            <a:normAutofit/>
          </a:bodyPr>
          <a:lstStyle/>
          <a:p>
            <a:r>
              <a:rPr lang="en-US" sz="2400" dirty="0">
                <a:latin typeface="Helvetica Neue Light" panose="02000403000000020004" pitchFamily="2" charset="0"/>
                <a:ea typeface="Helvetica Neue Light" panose="02000403000000020004" pitchFamily="2" charset="0"/>
                <a:cs typeface="Abadi" panose="020F0502020204030204" pitchFamily="34" charset="0"/>
              </a:rPr>
              <a:t>Despite success of </a:t>
            </a:r>
            <a:r>
              <a:rPr lang="en-US" sz="2400" dirty="0" err="1">
                <a:latin typeface="Helvetica Neue Light" panose="02000403000000020004" pitchFamily="2" charset="0"/>
                <a:ea typeface="Helvetica Neue Light" panose="02000403000000020004" pitchFamily="2" charset="0"/>
                <a:cs typeface="Abadi" panose="020F0502020204030204" pitchFamily="34" charset="0"/>
              </a:rPr>
              <a:t>Xiaoice</a:t>
            </a:r>
            <a:r>
              <a:rPr lang="en-US" sz="2400" dirty="0">
                <a:latin typeface="Helvetica Neue Light" panose="02000403000000020004" pitchFamily="2" charset="0"/>
                <a:ea typeface="Helvetica Neue Light" panose="02000403000000020004" pitchFamily="2" charset="0"/>
                <a:cs typeface="Abadi" panose="020F0502020204030204" pitchFamily="34" charset="0"/>
              </a:rPr>
              <a:t>, threat likelihood was very high and should have been foreseen:</a:t>
            </a:r>
          </a:p>
          <a:p>
            <a:pPr lvl="1"/>
            <a:r>
              <a:rPr lang="en-US" sz="2200" dirty="0">
                <a:latin typeface="Helvetica Neue Light" panose="02000403000000020004" pitchFamily="2" charset="0"/>
                <a:ea typeface="Helvetica Neue Light" panose="02000403000000020004" pitchFamily="2" charset="0"/>
                <a:cs typeface="Abadi" panose="020F0502020204030204" pitchFamily="34" charset="0"/>
              </a:rPr>
              <a:t>Twitter is a toxic environment so motivation of attackers to attack Tay was high</a:t>
            </a:r>
          </a:p>
          <a:p>
            <a:pPr lvl="1"/>
            <a:r>
              <a:rPr lang="en-US" sz="2200" dirty="0">
                <a:latin typeface="Helvetica Neue Light" panose="02000403000000020004" pitchFamily="2" charset="0"/>
                <a:ea typeface="Helvetica Neue Light" panose="02000403000000020004" pitchFamily="2" charset="0"/>
                <a:cs typeface="Abadi" panose="020F0502020204030204" pitchFamily="34" charset="0"/>
              </a:rPr>
              <a:t>Skills needed were minimal and the only cost to threat actors was loss of time</a:t>
            </a:r>
          </a:p>
          <a:p>
            <a:pPr lvl="1"/>
            <a:r>
              <a:rPr lang="en-US" sz="2200" dirty="0">
                <a:latin typeface="Helvetica Neue Light" panose="02000403000000020004" pitchFamily="2" charset="0"/>
                <a:ea typeface="Helvetica Neue Light" panose="02000403000000020004" pitchFamily="2" charset="0"/>
                <a:cs typeface="Abadi" panose="020F0502020204030204" pitchFamily="34" charset="0"/>
              </a:rPr>
              <a:t>Attackers had had access to training data because they were the creators!</a:t>
            </a:r>
          </a:p>
          <a:p>
            <a:r>
              <a:rPr lang="en-US" sz="2400" dirty="0">
                <a:latin typeface="Helvetica Neue Light" panose="02000403000000020004" pitchFamily="2" charset="0"/>
                <a:ea typeface="Helvetica Neue Light" panose="02000403000000020004" pitchFamily="2" charset="0"/>
                <a:cs typeface="Abadi" panose="020F0502020204030204" pitchFamily="34" charset="0"/>
              </a:rPr>
              <a:t>Mitigation was also difficult despite there being some defenses in place (blacklisted words, </a:t>
            </a:r>
            <a:r>
              <a:rPr lang="en-US" sz="2400" dirty="0" err="1">
                <a:latin typeface="Helvetica Neue Light" panose="02000403000000020004" pitchFamily="2" charset="0"/>
                <a:ea typeface="Helvetica Neue Light" panose="02000403000000020004" pitchFamily="2" charset="0"/>
                <a:cs typeface="Abadi" panose="020F0502020204030204" pitchFamily="34" charset="0"/>
              </a:rPr>
              <a:t>etc</a:t>
            </a:r>
            <a:r>
              <a:rPr lang="en-US" sz="2400" dirty="0">
                <a:latin typeface="Helvetica Neue Light" panose="02000403000000020004" pitchFamily="2" charset="0"/>
                <a:ea typeface="Helvetica Neue Light" panose="02000403000000020004" pitchFamily="2" charset="0"/>
                <a:cs typeface="Abadi" panose="020F0502020204030204" pitchFamily="34" charset="0"/>
              </a:rPr>
              <a:t>)</a:t>
            </a:r>
          </a:p>
          <a:p>
            <a:r>
              <a:rPr lang="en-US" sz="2400" dirty="0">
                <a:latin typeface="Helvetica Neue Light" panose="02000403000000020004" pitchFamily="2" charset="0"/>
                <a:ea typeface="Helvetica Neue Light" panose="02000403000000020004" pitchFamily="2" charset="0"/>
                <a:cs typeface="Abadi" panose="020F0502020204030204" pitchFamily="34" charset="0"/>
              </a:rPr>
              <a:t>Same vulnerability is present in language translation systems like Google Translate and </a:t>
            </a:r>
            <a:r>
              <a:rPr lang="en-US" sz="2400" dirty="0" err="1">
                <a:latin typeface="Helvetica Neue Light" panose="02000403000000020004" pitchFamily="2" charset="0"/>
                <a:ea typeface="Helvetica Neue Light" panose="02000403000000020004" pitchFamily="2" charset="0"/>
                <a:cs typeface="Abadi" panose="020F0502020204030204" pitchFamily="34" charset="0"/>
              </a:rPr>
              <a:t>Deepl</a:t>
            </a:r>
            <a:endParaRPr lang="en-US" dirty="0">
              <a:latin typeface="Helvetica Neue Light" panose="02000403000000020004" pitchFamily="2" charset="0"/>
              <a:ea typeface="Helvetica Neue Light" panose="02000403000000020004" pitchFamily="2" charset="0"/>
              <a:cs typeface="Abadi" panose="020F0502020204030204" pitchFamily="34" charset="0"/>
            </a:endParaRPr>
          </a:p>
          <a:p>
            <a:endParaRPr lang="en-US" sz="2000" dirty="0">
              <a:latin typeface="Helvetica Neue Light" panose="02000403000000020004" pitchFamily="2" charset="0"/>
              <a:ea typeface="Helvetica Neue Light" panose="02000403000000020004" pitchFamily="2" charset="0"/>
              <a:cs typeface="Abadi" panose="020F0502020204030204" pitchFamily="34" charset="0"/>
            </a:endParaRPr>
          </a:p>
          <a:p>
            <a:pPr marL="323992" lvl="1" indent="0">
              <a:buNone/>
            </a:pPr>
            <a:endParaRPr lang="en-US" sz="1700" dirty="0">
              <a:latin typeface="Helvetica Neue Light" panose="02000403000000020004" pitchFamily="2" charset="0"/>
              <a:ea typeface="Helvetica Neue Light" panose="02000403000000020004" pitchFamily="2" charset="0"/>
              <a:cs typeface="Abadi" panose="020F0502020204030204" pitchFamily="34" charset="0"/>
            </a:endParaRPr>
          </a:p>
        </p:txBody>
      </p:sp>
    </p:spTree>
    <p:extLst>
      <p:ext uri="{BB962C8B-B14F-4D97-AF65-F5344CB8AC3E}">
        <p14:creationId xmlns:p14="http://schemas.microsoft.com/office/powerpoint/2010/main" val="794749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Incidents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000" dirty="0">
                <a:latin typeface="Speak Pro" panose="020B0504020101020102" pitchFamily="34" charset="0"/>
              </a:rPr>
              <a:t>A </a:t>
            </a:r>
            <a:r>
              <a:rPr lang="en-AU" sz="2000" b="1" dirty="0">
                <a:latin typeface="Speak Pro" panose="020B0504020101020102" pitchFamily="34" charset="0"/>
              </a:rPr>
              <a:t>cybersecurity event</a:t>
            </a:r>
            <a:r>
              <a:rPr lang="en-AU" sz="2000" dirty="0">
                <a:latin typeface="Speak Pro" panose="020B0504020101020102" pitchFamily="34" charset="0"/>
              </a:rPr>
              <a:t> is any occurrence related to assets or the environment that indicate a possible compromise of policies or failures of controls, or something unmapped situation that could impact security</a:t>
            </a:r>
          </a:p>
          <a:p>
            <a:r>
              <a:rPr lang="en-AU" sz="2000" dirty="0">
                <a:latin typeface="Speak Pro" panose="020B0504020101020102" pitchFamily="34" charset="0"/>
              </a:rPr>
              <a:t>A </a:t>
            </a:r>
            <a:r>
              <a:rPr lang="en-AU" sz="2000" b="1" dirty="0">
                <a:latin typeface="Speak Pro" panose="020B0504020101020102" pitchFamily="34" charset="0"/>
              </a:rPr>
              <a:t>cybersecurity incident</a:t>
            </a:r>
            <a:r>
              <a:rPr lang="en-AU" sz="2000" dirty="0">
                <a:latin typeface="Speak Pro" panose="020B0504020101020102" pitchFamily="34" charset="0"/>
              </a:rPr>
              <a:t> is when one or more information security events compromise business operations and information security</a:t>
            </a:r>
          </a:p>
          <a:p>
            <a:r>
              <a:rPr lang="en-AU" sz="2000" dirty="0">
                <a:latin typeface="Speak Pro" panose="020B0504020101020102" pitchFamily="34" charset="0"/>
              </a:rPr>
              <a:t>A </a:t>
            </a:r>
            <a:r>
              <a:rPr lang="en-AU" sz="2000" b="1" dirty="0">
                <a:latin typeface="Speak Pro" panose="020B0504020101020102" pitchFamily="34" charset="0"/>
              </a:rPr>
              <a:t>data breach</a:t>
            </a:r>
            <a:r>
              <a:rPr lang="en-AU" sz="2000" dirty="0">
                <a:latin typeface="Speak Pro" panose="020B0504020101020102" pitchFamily="34" charset="0"/>
              </a:rPr>
              <a:t> is the actual unintentional </a:t>
            </a:r>
            <a:r>
              <a:rPr lang="en-AU" sz="2000" dirty="0"/>
              <a:t>release of secure or private/confidential information to unauthorized individuals or to an untrusted environment</a:t>
            </a:r>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1988532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Stats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000" dirty="0">
                <a:latin typeface="Speak Pro" panose="020B0504020101020102" pitchFamily="34" charset="0"/>
              </a:rPr>
              <a:t>Verizon DBIR 2024</a:t>
            </a:r>
            <a:endParaRPr lang="en-AU" sz="2200" dirty="0">
              <a:latin typeface="Speak Pro" panose="020B0504020101020102" pitchFamily="34" charset="0"/>
            </a:endParaRPr>
          </a:p>
          <a:p>
            <a:pPr lvl="1"/>
            <a:r>
              <a:rPr lang="en-AU" sz="1800" dirty="0">
                <a:latin typeface="Speak Pro" panose="020B0504020101020102" pitchFamily="34" charset="0"/>
              </a:rPr>
              <a:t>Malware involved in 17%</a:t>
            </a:r>
          </a:p>
          <a:p>
            <a:pPr lvl="2"/>
            <a:r>
              <a:rPr lang="en-AU" sz="1600" dirty="0">
                <a:latin typeface="Speak Pro" panose="020B0504020101020102" pitchFamily="34" charset="0"/>
              </a:rPr>
              <a:t>Ransomware is 32% of malware attacks</a:t>
            </a:r>
          </a:p>
          <a:p>
            <a:pPr lvl="1"/>
            <a:r>
              <a:rPr lang="en-AU" sz="1800" dirty="0">
                <a:latin typeface="Speak Pro" panose="020B0504020101020102" pitchFamily="34" charset="0"/>
              </a:rPr>
              <a:t>Human element involved in 68%</a:t>
            </a:r>
          </a:p>
          <a:p>
            <a:pPr lvl="1"/>
            <a:r>
              <a:rPr lang="en-AU" sz="1800" dirty="0">
                <a:latin typeface="Speak Pro" panose="020B0504020101020102" pitchFamily="34" charset="0"/>
              </a:rPr>
              <a:t>Social attacks in 22%</a:t>
            </a:r>
          </a:p>
          <a:p>
            <a:pPr lvl="1"/>
            <a:r>
              <a:rPr lang="en-AU" sz="1800" dirty="0">
                <a:latin typeface="Speak Pro" panose="020B0504020101020102" pitchFamily="34" charset="0"/>
              </a:rPr>
              <a:t>Hacking features in 45%</a:t>
            </a:r>
          </a:p>
          <a:p>
            <a:pPr lvl="1"/>
            <a:r>
              <a:rPr lang="en-AU" sz="1800" dirty="0">
                <a:latin typeface="Speak Pro" panose="020B0504020101020102" pitchFamily="34" charset="0"/>
              </a:rPr>
              <a:t>Errors feature in 28%</a:t>
            </a:r>
          </a:p>
          <a:p>
            <a:pPr lvl="1"/>
            <a:r>
              <a:rPr lang="en-AU" sz="1800" dirty="0"/>
              <a:t>Involved third party 15%</a:t>
            </a:r>
          </a:p>
          <a:p>
            <a:pPr lvl="1"/>
            <a:r>
              <a:rPr lang="en-AU" sz="1800" dirty="0"/>
              <a:t>Motive </a:t>
            </a:r>
            <a:r>
              <a:rPr lang="en-AU" sz="1800"/>
              <a:t>largely financial (&gt;90%)</a:t>
            </a:r>
            <a:endParaRPr lang="en-AU" sz="1800" dirty="0"/>
          </a:p>
        </p:txBody>
      </p:sp>
    </p:spTree>
    <p:extLst>
      <p:ext uri="{BB962C8B-B14F-4D97-AF65-F5344CB8AC3E}">
        <p14:creationId xmlns:p14="http://schemas.microsoft.com/office/powerpoint/2010/main" val="343494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 Actions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000" dirty="0">
                <a:latin typeface="Speak Pro" panose="020B0504020101020102" pitchFamily="34" charset="0"/>
              </a:rPr>
              <a:t>What a threat actor has done to cause or contribute to an incident</a:t>
            </a:r>
          </a:p>
          <a:p>
            <a:pPr lvl="1"/>
            <a:r>
              <a:rPr lang="en-AU" sz="1800" dirty="0">
                <a:latin typeface="Speak Pro" panose="020B0504020101020102" pitchFamily="34" charset="0"/>
              </a:rPr>
              <a:t>Malware</a:t>
            </a:r>
          </a:p>
          <a:p>
            <a:pPr lvl="1"/>
            <a:r>
              <a:rPr lang="en-AU" sz="1800" dirty="0">
                <a:latin typeface="Speak Pro" panose="020B0504020101020102" pitchFamily="34" charset="0"/>
              </a:rPr>
              <a:t>Hacking</a:t>
            </a:r>
          </a:p>
          <a:p>
            <a:pPr lvl="1"/>
            <a:r>
              <a:rPr lang="en-AU" sz="1800" dirty="0">
                <a:latin typeface="Speak Pro" panose="020B0504020101020102" pitchFamily="34" charset="0"/>
              </a:rPr>
              <a:t>Social</a:t>
            </a:r>
          </a:p>
          <a:p>
            <a:pPr lvl="1"/>
            <a:r>
              <a:rPr lang="en-AU" sz="1800" dirty="0">
                <a:latin typeface="Speak Pro" panose="020B0504020101020102" pitchFamily="34" charset="0"/>
              </a:rPr>
              <a:t>Misuse</a:t>
            </a:r>
          </a:p>
          <a:p>
            <a:pPr lvl="1"/>
            <a:r>
              <a:rPr lang="en-AU" sz="1800" dirty="0">
                <a:latin typeface="Speak Pro" panose="020B0504020101020102" pitchFamily="34" charset="0"/>
              </a:rPr>
              <a:t>Physical</a:t>
            </a:r>
          </a:p>
          <a:p>
            <a:pPr lvl="1"/>
            <a:r>
              <a:rPr lang="en-AU" sz="1800" dirty="0">
                <a:latin typeface="Speak Pro" panose="020B0504020101020102" pitchFamily="34" charset="0"/>
              </a:rPr>
              <a:t>Error</a:t>
            </a:r>
          </a:p>
          <a:p>
            <a:pPr lvl="1"/>
            <a:r>
              <a:rPr lang="en-AU" sz="1800" dirty="0">
                <a:latin typeface="Speak Pro" panose="020B0504020101020102" pitchFamily="34" charset="0"/>
              </a:rPr>
              <a:t>Environmental</a:t>
            </a:r>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1539855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hlinkClick r:id="rId4"/>
              </a:rPr>
              <a:t>https://github.com/alexkadis</a:t>
            </a: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Hacker Cat Emoji from </a:t>
            </a:r>
            <a:r>
              <a:rPr 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OpenMoji</a:t>
            </a: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based on an emoji from Microsoft in Unicode:</a:t>
            </a:r>
          </a:p>
          <a:p>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p>
          <a:p>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AU" sz="1600" dirty="0">
                <a:hlinkClick r:id="rId5"/>
              </a:rPr>
              <a:t>🐱 U+1F431</a:t>
            </a:r>
            <a:endParaRPr lang="en-AU" sz="1600" dirty="0"/>
          </a:p>
          <a:p>
            <a:r>
              <a:rPr lang="en-AU" sz="1600" dirty="0">
                <a:hlinkClick r:id="rId6"/>
              </a:rPr>
              <a:t>‍ U+200D</a:t>
            </a:r>
            <a:endParaRPr lang="en-AU" sz="1600" dirty="0"/>
          </a:p>
          <a:p>
            <a:r>
              <a:rPr lang="en-AU" sz="1600" dirty="0">
                <a:hlinkClick r:id="rId7"/>
              </a:rPr>
              <a:t>💻 U+1F4BB</a:t>
            </a:r>
            <a:endParaRPr lang="en-AU" sz="1600" dirty="0"/>
          </a:p>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1030" name="Picture 6">
            <a:extLst>
              <a:ext uri="{FF2B5EF4-FFF2-40B4-BE49-F238E27FC236}">
                <a16:creationId xmlns:a16="http://schemas.microsoft.com/office/drawing/2014/main" id="{655F1298-25AB-1F48-9E97-229C20004A60}"/>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677536" y="643467"/>
            <a:ext cx="5580812" cy="5580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a:bodyPr>
          <a:lstStyle/>
          <a:p>
            <a:r>
              <a:rPr lang="en-AU" sz="2400" b="1" dirty="0"/>
              <a:t>Malware is any malicious software, script or code that is run on a device that alters its state or function without the owner’s informed consent. </a:t>
            </a:r>
          </a:p>
          <a:p>
            <a:pPr lvl="1"/>
            <a:r>
              <a:rPr lang="en-AU" sz="2200" b="1" dirty="0"/>
              <a:t>Virus: malware that infects files and spreads when those files are copied to new hosts</a:t>
            </a:r>
          </a:p>
          <a:p>
            <a:pPr lvl="1"/>
            <a:r>
              <a:rPr lang="en-AU" sz="2200" b="1" dirty="0"/>
              <a:t>Remote Access Trojan: software that disguises itself as something normal or innocuous </a:t>
            </a:r>
          </a:p>
          <a:p>
            <a:pPr lvl="1"/>
            <a:r>
              <a:rPr lang="en-AU" sz="2200" b="1" dirty="0"/>
              <a:t>Spyware: software on mobile phones and PCs that performs keylogging, reading messages, emails, etc</a:t>
            </a:r>
          </a:p>
          <a:p>
            <a:pPr lvl="1"/>
            <a:r>
              <a:rPr lang="en-AU" sz="2200" b="1" dirty="0"/>
              <a:t>Worm: malware that propagates itself through the network</a:t>
            </a:r>
          </a:p>
          <a:p>
            <a:pPr lvl="1"/>
            <a:r>
              <a:rPr lang="en-AU" sz="2200" b="1" dirty="0"/>
              <a:t>Adware: usually browser based software that displays ads</a:t>
            </a:r>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2425963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pPr lvl="1"/>
            <a:r>
              <a:rPr lang="en-AU" sz="2200" b="1" dirty="0"/>
              <a:t>Scareware: malware that displays threatening messages to the user e.g. the police have been informed about your activities on the computer</a:t>
            </a:r>
          </a:p>
          <a:p>
            <a:pPr lvl="1"/>
            <a:r>
              <a:rPr lang="en-AU" sz="2200" b="1" dirty="0"/>
              <a:t>Bot: malware that is under the control of a command and control centre (C2) that can launch attacks such as sending spam or Denial of Service</a:t>
            </a:r>
          </a:p>
          <a:p>
            <a:pPr lvl="1"/>
            <a:r>
              <a:rPr lang="en-AU" sz="2200" b="1" dirty="0"/>
              <a:t>Ransomware: Encrypts folders and files and demands payment to unencrypt (usually payment is in cryptocurrency like </a:t>
            </a:r>
            <a:r>
              <a:rPr lang="en-AU" sz="2200" b="1" dirty="0" err="1"/>
              <a:t>monero</a:t>
            </a:r>
            <a:r>
              <a:rPr lang="en-AU" sz="2200" b="1" dirty="0"/>
              <a:t>)</a:t>
            </a:r>
          </a:p>
          <a:p>
            <a:pPr lvl="1"/>
            <a:r>
              <a:rPr lang="en-AU" sz="2200" b="1" dirty="0" err="1"/>
              <a:t>Cryptominer</a:t>
            </a:r>
            <a:r>
              <a:rPr lang="en-AU" sz="2200" b="1" dirty="0"/>
              <a:t>: malware that uses computer resources to mine cryptocurrency</a:t>
            </a:r>
          </a:p>
          <a:p>
            <a:endParaRPr lang="en-AU" sz="2000" b="1" dirty="0">
              <a:latin typeface="Speak Pro" panose="020B0504020101020102" pitchFamily="34" charset="0"/>
            </a:endParaRPr>
          </a:p>
          <a:p>
            <a:endParaRPr lang="en-AU" sz="2200" b="1" dirty="0">
              <a:latin typeface="Speak Pro" panose="020B0504020101020102" pitchFamily="34" charset="0"/>
            </a:endParaRPr>
          </a:p>
          <a:p>
            <a:pPr lvl="1"/>
            <a:endParaRPr lang="en-AU" sz="2000" b="1" dirty="0">
              <a:latin typeface="Speak Pro" panose="020B0504020101020102" pitchFamily="34" charset="0"/>
            </a:endParaRPr>
          </a:p>
          <a:p>
            <a:pPr lvl="1"/>
            <a:endParaRPr lang="en-AU" sz="1800" b="1" dirty="0"/>
          </a:p>
        </p:txBody>
      </p:sp>
    </p:spTree>
    <p:extLst>
      <p:ext uri="{BB962C8B-B14F-4D97-AF65-F5344CB8AC3E}">
        <p14:creationId xmlns:p14="http://schemas.microsoft.com/office/powerpoint/2010/main" val="1136468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 Evasion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10000"/>
          </a:bodyPr>
          <a:lstStyle/>
          <a:p>
            <a:r>
              <a:rPr lang="en-AU" sz="2400" b="1" dirty="0"/>
              <a:t>Malware can be detected by</a:t>
            </a:r>
          </a:p>
          <a:p>
            <a:pPr lvl="1"/>
            <a:r>
              <a:rPr lang="en-AU" sz="2200" b="1" dirty="0"/>
              <a:t>Static analysis: checking signatures: the hash of the program or the presence of text (strings), code that only malware would use</a:t>
            </a:r>
          </a:p>
          <a:p>
            <a:pPr lvl="1"/>
            <a:r>
              <a:rPr lang="en-AU" sz="2200" b="1" dirty="0"/>
              <a:t>Dynamic or behaviour analysis</a:t>
            </a:r>
          </a:p>
          <a:p>
            <a:r>
              <a:rPr lang="en-AU" sz="2400" b="1" dirty="0"/>
              <a:t>Malware usually tries to evade detection (and removal) using a variety of techniques</a:t>
            </a:r>
          </a:p>
          <a:p>
            <a:pPr lvl="1"/>
            <a:r>
              <a:rPr lang="en-AU" sz="2200" b="1" dirty="0"/>
              <a:t>Code Obfuscation:</a:t>
            </a:r>
          </a:p>
          <a:p>
            <a:pPr lvl="2"/>
            <a:r>
              <a:rPr lang="en-AU" sz="2000" b="1" dirty="0"/>
              <a:t>Encryption</a:t>
            </a:r>
          </a:p>
          <a:p>
            <a:pPr lvl="2"/>
            <a:r>
              <a:rPr lang="en-AU" sz="2000" b="1" dirty="0"/>
              <a:t>Polymorphism: encrypting (packing) but use different encryption and decryption techniques</a:t>
            </a:r>
          </a:p>
          <a:p>
            <a:pPr lvl="2"/>
            <a:r>
              <a:rPr lang="en-AU" sz="2000" b="1" dirty="0"/>
              <a:t>Metamorphic: change the actual code being used</a:t>
            </a:r>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3318958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0579BA-22EC-41CB-82B7-65D5DFCA6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28777"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316965" y="1673524"/>
            <a:ext cx="3485073" cy="2420504"/>
          </a:xfrm>
        </p:spPr>
        <p:txBody>
          <a:bodyPr vert="horz" lIns="91440" tIns="45720" rIns="91440" bIns="45720" rtlCol="0" anchor="b">
            <a:normAutofit/>
          </a:bodyPr>
          <a:lstStyle/>
          <a:p>
            <a:pPr algn="l"/>
            <a:r>
              <a:rPr lang="en-US" dirty="0"/>
              <a:t>Malware Evolution</a:t>
            </a:r>
          </a:p>
        </p:txBody>
      </p:sp>
      <p:pic>
        <p:nvPicPr>
          <p:cNvPr id="5" name="Picture 4" descr="A picture containing black, screen, set, dark&#10;&#10;Description automatically generated">
            <a:extLst>
              <a:ext uri="{FF2B5EF4-FFF2-40B4-BE49-F238E27FC236}">
                <a16:creationId xmlns:a16="http://schemas.microsoft.com/office/drawing/2014/main" id="{1080B29E-5578-5A46-B186-D7FC0BCC6F90}"/>
              </a:ext>
            </a:extLst>
          </p:cNvPr>
          <p:cNvPicPr>
            <a:picLocks noChangeAspect="1"/>
          </p:cNvPicPr>
          <p:nvPr/>
        </p:nvPicPr>
        <p:blipFill>
          <a:blip r:embed="rId4"/>
          <a:stretch>
            <a:fillRect/>
          </a:stretch>
        </p:blipFill>
        <p:spPr>
          <a:xfrm>
            <a:off x="6088968" y="145528"/>
            <a:ext cx="5926665" cy="6566943"/>
          </a:xfrm>
          <a:prstGeom prst="rect">
            <a:avLst/>
          </a:prstGeom>
        </p:spPr>
      </p:pic>
    </p:spTree>
    <p:extLst>
      <p:ext uri="{BB962C8B-B14F-4D97-AF65-F5344CB8AC3E}">
        <p14:creationId xmlns:p14="http://schemas.microsoft.com/office/powerpoint/2010/main" val="2182174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b="1" dirty="0">
                <a:effectLst/>
              </a:rPr>
              <a:t>2000 - ILOVEYOU </a:t>
            </a:r>
            <a:endParaRPr lang="en-AU" sz="2400" dirty="0"/>
          </a:p>
          <a:p>
            <a:pPr lvl="1"/>
            <a:r>
              <a:rPr lang="en-AU" dirty="0">
                <a:effectLst/>
              </a:rPr>
              <a:t>The ILOVEYOU worm used a social engineering trick that persists even today: It arrived as a spam email attachment, eventually infecting about 10% of all internet-connected Windows computers. </a:t>
            </a:r>
            <a:endParaRPr lang="en-AU" sz="2200" dirty="0"/>
          </a:p>
          <a:p>
            <a:r>
              <a:rPr lang="en-AU" b="1" dirty="0">
                <a:effectLst/>
              </a:rPr>
              <a:t>July 2001 - </a:t>
            </a:r>
            <a:r>
              <a:rPr lang="en-AU" b="1" dirty="0" err="1">
                <a:effectLst/>
              </a:rPr>
              <a:t>CodeRed</a:t>
            </a:r>
            <a:r>
              <a:rPr lang="en-AU" b="1" dirty="0">
                <a:effectLst/>
              </a:rPr>
              <a:t> </a:t>
            </a:r>
            <a:endParaRPr lang="en-AU" sz="2400" dirty="0"/>
          </a:p>
          <a:p>
            <a:pPr lvl="1"/>
            <a:r>
              <a:rPr lang="en-AU" dirty="0">
                <a:effectLst/>
              </a:rPr>
              <a:t>Named after the </a:t>
            </a:r>
            <a:r>
              <a:rPr lang="en-AU" dirty="0" err="1">
                <a:effectLst/>
              </a:rPr>
              <a:t>flavor</a:t>
            </a:r>
            <a:r>
              <a:rPr lang="en-AU" dirty="0">
                <a:effectLst/>
              </a:rPr>
              <a:t> of Mountain Dew its discoverers were drinking at the time, </a:t>
            </a:r>
            <a:r>
              <a:rPr lang="en-AU" dirty="0" err="1">
                <a:effectLst/>
              </a:rPr>
              <a:t>CodeRed</a:t>
            </a:r>
            <a:r>
              <a:rPr lang="en-AU" dirty="0">
                <a:effectLst/>
              </a:rPr>
              <a:t> used a buffer overflow vulnerability in IIS to spread itself and deface websites. It was followed a month later by an upgraded version that installed a backdoor on networked computers. </a:t>
            </a:r>
            <a:endParaRPr lang="en-AU" sz="2200" dirty="0"/>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862374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b="1" dirty="0">
                <a:effectLst/>
              </a:rPr>
              <a:t>2008 - </a:t>
            </a:r>
            <a:r>
              <a:rPr lang="en-AU" b="1" dirty="0" err="1">
                <a:effectLst/>
              </a:rPr>
              <a:t>Conficker</a:t>
            </a:r>
            <a:r>
              <a:rPr lang="en-AU" b="1" dirty="0">
                <a:effectLst/>
              </a:rPr>
              <a:t> </a:t>
            </a:r>
            <a:endParaRPr lang="en-AU" dirty="0"/>
          </a:p>
          <a:p>
            <a:pPr lvl="1"/>
            <a:r>
              <a:rPr lang="en-AU" dirty="0" err="1">
                <a:effectLst/>
              </a:rPr>
              <a:t>Conficker</a:t>
            </a:r>
            <a:r>
              <a:rPr lang="en-AU" dirty="0">
                <a:effectLst/>
              </a:rPr>
              <a:t> rapidly infected millions of computers worldwide but did not result in much damage. We still don't know the worm's true purpose, but thousands of hosts remain infected to this day, and </a:t>
            </a:r>
            <a:r>
              <a:rPr lang="en-AU" dirty="0" err="1">
                <a:effectLst/>
              </a:rPr>
              <a:t>Conficker</a:t>
            </a:r>
            <a:r>
              <a:rPr lang="en-AU" dirty="0">
                <a:effectLst/>
              </a:rPr>
              <a:t> scan traffic routinely is detected as part of the internet's "background radiation." </a:t>
            </a:r>
            <a:endParaRPr lang="en-AU" dirty="0"/>
          </a:p>
          <a:p>
            <a:r>
              <a:rPr lang="en-AU" b="1" dirty="0">
                <a:effectLst/>
              </a:rPr>
              <a:t>2009 - Stuxnet </a:t>
            </a:r>
            <a:endParaRPr lang="en-AU" dirty="0"/>
          </a:p>
          <a:p>
            <a:pPr lvl="1"/>
            <a:r>
              <a:rPr lang="en-AU" dirty="0">
                <a:effectLst/>
              </a:rPr>
              <a:t>Stuxnet was one of the first digital weapons to target a physical system: Nuclear refinement centrifuges used by Iran to enrich uranium. Stuxnet's enduring legacy is that it permanently opened the door to nation-states' use of malware as a tool of war. </a:t>
            </a:r>
            <a:endParaRPr lang="en-AU" dirty="0"/>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3375872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b="1" dirty="0">
                <a:effectLst/>
              </a:rPr>
              <a:t>May 2017 - WannaCry </a:t>
            </a:r>
            <a:endParaRPr lang="en-AU" dirty="0"/>
          </a:p>
          <a:p>
            <a:pPr lvl="1"/>
            <a:r>
              <a:rPr lang="en-AU" dirty="0">
                <a:effectLst/>
              </a:rPr>
              <a:t>WannaCry, the most widespread ransomware-worm hybrid seen, demonstrated (again) how a lapse in patching can have dire consequences. It relied on exploits stolen from the NSA and publicly released by The Shadow Brokers. The attacks forced Microsoft to release out-of-band updates for unsupported products. </a:t>
            </a:r>
            <a:endParaRPr lang="en-AU" dirty="0"/>
          </a:p>
          <a:p>
            <a:r>
              <a:rPr lang="en-AU" b="1" dirty="0">
                <a:effectLst/>
              </a:rPr>
              <a:t>June 2017 - </a:t>
            </a:r>
            <a:r>
              <a:rPr lang="en-AU" b="1" dirty="0" err="1">
                <a:effectLst/>
              </a:rPr>
              <a:t>NotPetya</a:t>
            </a:r>
            <a:r>
              <a:rPr lang="en-AU" b="1" dirty="0">
                <a:effectLst/>
              </a:rPr>
              <a:t> </a:t>
            </a:r>
            <a:endParaRPr lang="en-AU" dirty="0"/>
          </a:p>
          <a:p>
            <a:pPr lvl="1"/>
            <a:r>
              <a:rPr lang="en-AU" dirty="0" err="1">
                <a:effectLst/>
              </a:rPr>
              <a:t>NotPetya</a:t>
            </a:r>
            <a:r>
              <a:rPr lang="en-AU" dirty="0">
                <a:effectLst/>
              </a:rPr>
              <a:t> crippled some of the world's largest shipping and logistics companies, reportedly causing over $10 billion in damages. Some of the affected companies have yet to fully recover. </a:t>
            </a:r>
            <a:endParaRPr lang="en-AU" dirty="0"/>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3703320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Hacking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400" dirty="0"/>
              <a:t>All attempts to intentionally access or harm information assets without (or exceeding) authorization by circumventing or thwarting logical security mechanisms. </a:t>
            </a:r>
          </a:p>
          <a:p>
            <a:pPr lvl="1"/>
            <a:r>
              <a:rPr lang="en-AU" sz="2200" dirty="0"/>
              <a:t>Examples of actions: Backdoor, Brute force, C2, DoS, Exploit Vulnerability, Network sniffing, SQL Injection</a:t>
            </a:r>
          </a:p>
          <a:p>
            <a:r>
              <a:rPr lang="en-AU" sz="2400" dirty="0"/>
              <a:t>Type of hacker</a:t>
            </a:r>
          </a:p>
          <a:p>
            <a:r>
              <a:rPr lang="en-AU" sz="2400" dirty="0"/>
              <a:t>Vector: email, network attack, physical</a:t>
            </a:r>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607923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Cyber Kill Chain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t>Originated from military analysis of an attack </a:t>
            </a:r>
          </a:p>
          <a:p>
            <a:r>
              <a:rPr lang="en-AU" sz="1600" dirty="0"/>
              <a:t>Developed by Lockheed Martin</a:t>
            </a:r>
          </a:p>
          <a:p>
            <a:r>
              <a:rPr lang="en-AU" sz="1600" dirty="0"/>
              <a:t>http://</a:t>
            </a:r>
            <a:r>
              <a:rPr lang="en-AU" sz="1600" dirty="0" err="1"/>
              <a:t>www.lockheedmartin.com</a:t>
            </a:r>
            <a:r>
              <a:rPr lang="en-AU" sz="1600" dirty="0"/>
              <a:t>/content/dam/</a:t>
            </a:r>
            <a:r>
              <a:rPr lang="en-AU" sz="1600" dirty="0" err="1"/>
              <a:t>lockheed</a:t>
            </a:r>
            <a:r>
              <a:rPr lang="en-AU" sz="1600" dirty="0"/>
              <a:t>/data/corporate/documents/LM-White-Paper-Intel-Driven-</a:t>
            </a:r>
            <a:r>
              <a:rPr lang="en-AU" sz="1600" dirty="0" err="1"/>
              <a:t>Defense.pdf</a:t>
            </a:r>
            <a:endParaRPr lang="en-AU" sz="1600" dirty="0"/>
          </a:p>
          <a:p>
            <a:endParaRPr lang="en-AU" sz="1600" dirty="0">
              <a:latin typeface="Speak Pro" panose="020B0504020101020102" pitchFamily="34" charset="0"/>
            </a:endParaRPr>
          </a:p>
          <a:p>
            <a:endParaRPr lang="en-AU" sz="1600" dirty="0">
              <a:latin typeface="Speak Pro" panose="020B0504020101020102" pitchFamily="34" charset="0"/>
            </a:endParaRPr>
          </a:p>
          <a:p>
            <a:pPr lvl="1"/>
            <a:endParaRPr lang="en-AU" sz="1600" dirty="0">
              <a:latin typeface="Speak Pro" panose="020B0504020101020102" pitchFamily="34" charset="0"/>
            </a:endParaRPr>
          </a:p>
          <a:p>
            <a:pPr lvl="1"/>
            <a:endParaRPr lang="en-AU" sz="1600" dirty="0"/>
          </a:p>
        </p:txBody>
      </p:sp>
      <p:pic>
        <p:nvPicPr>
          <p:cNvPr id="2050" name="Picture 2">
            <a:extLst>
              <a:ext uri="{FF2B5EF4-FFF2-40B4-BE49-F238E27FC236}">
                <a16:creationId xmlns:a16="http://schemas.microsoft.com/office/drawing/2014/main" id="{F0463FF2-1625-CB45-B2BD-83D375395C3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87351" y="1223548"/>
            <a:ext cx="6161183" cy="4420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601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8"/>
            <a:ext cx="3470310" cy="473962"/>
          </a:xfrm>
        </p:spPr>
        <p:txBody>
          <a:bodyPr anchor="b">
            <a:normAutofit/>
          </a:bodyPr>
          <a:lstStyle/>
          <a:p>
            <a:pPr algn="l"/>
            <a:r>
              <a:rPr lang="en-AU" sz="2400" dirty="0"/>
              <a:t>MITRE ATT&amp;CK</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1319350"/>
            <a:ext cx="3405573" cy="4794067"/>
          </a:xfrm>
        </p:spPr>
        <p:txBody>
          <a:bodyPr anchor="t">
            <a:normAutofit fontScale="92500" lnSpcReduction="20000"/>
          </a:bodyPr>
          <a:lstStyle/>
          <a:p>
            <a:r>
              <a:rPr lang="en-AU" sz="1600" dirty="0">
                <a:latin typeface="Speak Pro" panose="020B0504020101020102" pitchFamily="34" charset="0"/>
              </a:rPr>
              <a:t>Reconnaissance</a:t>
            </a:r>
          </a:p>
          <a:p>
            <a:r>
              <a:rPr lang="en-AU" sz="1600" dirty="0">
                <a:latin typeface="Speak Pro" panose="020B0504020101020102" pitchFamily="34" charset="0"/>
              </a:rPr>
              <a:t>Resource Development</a:t>
            </a:r>
          </a:p>
          <a:p>
            <a:r>
              <a:rPr lang="en-AU" sz="1600" dirty="0">
                <a:latin typeface="Speak Pro" panose="020B0504020101020102" pitchFamily="34" charset="0"/>
              </a:rPr>
              <a:t>Initial Access</a:t>
            </a:r>
          </a:p>
          <a:p>
            <a:r>
              <a:rPr lang="en-AU" sz="1600" dirty="0">
                <a:latin typeface="Speak Pro" panose="020B0504020101020102" pitchFamily="34" charset="0"/>
              </a:rPr>
              <a:t>Execution</a:t>
            </a:r>
          </a:p>
          <a:p>
            <a:r>
              <a:rPr lang="en-AU" sz="1600" dirty="0">
                <a:latin typeface="Speak Pro" panose="020B0504020101020102" pitchFamily="34" charset="0"/>
              </a:rPr>
              <a:t>Persistence</a:t>
            </a:r>
          </a:p>
          <a:p>
            <a:r>
              <a:rPr lang="en-AU" sz="1600" dirty="0">
                <a:latin typeface="Speak Pro" panose="020B0504020101020102" pitchFamily="34" charset="0"/>
              </a:rPr>
              <a:t>Privilege Escalation</a:t>
            </a:r>
          </a:p>
          <a:p>
            <a:r>
              <a:rPr lang="en-AU" sz="1600" dirty="0" err="1">
                <a:latin typeface="Speak Pro" panose="020B0504020101020102" pitchFamily="34" charset="0"/>
              </a:rPr>
              <a:t>Defense</a:t>
            </a:r>
            <a:r>
              <a:rPr lang="en-AU" sz="1600" dirty="0">
                <a:latin typeface="Speak Pro" panose="020B0504020101020102" pitchFamily="34" charset="0"/>
              </a:rPr>
              <a:t> Evasion</a:t>
            </a:r>
          </a:p>
          <a:p>
            <a:r>
              <a:rPr lang="en-AU" sz="1600" dirty="0">
                <a:latin typeface="Speak Pro" panose="020B0504020101020102" pitchFamily="34" charset="0"/>
              </a:rPr>
              <a:t>Credential Access</a:t>
            </a:r>
          </a:p>
          <a:p>
            <a:r>
              <a:rPr lang="en-AU" sz="1600" dirty="0">
                <a:latin typeface="Speak Pro" panose="020B0504020101020102" pitchFamily="34" charset="0"/>
              </a:rPr>
              <a:t>Discovery</a:t>
            </a:r>
          </a:p>
          <a:p>
            <a:r>
              <a:rPr lang="en-AU" sz="1600" dirty="0">
                <a:latin typeface="Speak Pro" panose="020B0504020101020102" pitchFamily="34" charset="0"/>
              </a:rPr>
              <a:t>Lateral Movement</a:t>
            </a:r>
          </a:p>
          <a:p>
            <a:r>
              <a:rPr lang="en-AU" sz="1600" dirty="0">
                <a:latin typeface="Speak Pro" panose="020B0504020101020102" pitchFamily="34" charset="0"/>
              </a:rPr>
              <a:t>Collection</a:t>
            </a:r>
          </a:p>
          <a:p>
            <a:r>
              <a:rPr lang="en-AU" sz="1600" dirty="0">
                <a:latin typeface="Speak Pro" panose="020B0504020101020102" pitchFamily="34" charset="0"/>
              </a:rPr>
              <a:t>Command and Control</a:t>
            </a:r>
          </a:p>
          <a:p>
            <a:r>
              <a:rPr lang="en-AU" sz="1600" dirty="0">
                <a:latin typeface="Speak Pro" panose="020B0504020101020102" pitchFamily="34" charset="0"/>
              </a:rPr>
              <a:t>Exfiltration</a:t>
            </a:r>
          </a:p>
          <a:p>
            <a:r>
              <a:rPr lang="en-AU" sz="1600" dirty="0">
                <a:latin typeface="Speak Pro" panose="020B0504020101020102" pitchFamily="34" charset="0"/>
              </a:rPr>
              <a:t>Impact</a:t>
            </a:r>
          </a:p>
          <a:p>
            <a:endParaRPr lang="en-AU" sz="1600" dirty="0">
              <a:latin typeface="Speak Pro" panose="020B0504020101020102" pitchFamily="34" charset="0"/>
            </a:endParaRPr>
          </a:p>
          <a:p>
            <a:pPr lvl="1"/>
            <a:endParaRPr lang="en-AU" sz="1600" dirty="0">
              <a:latin typeface="Speak Pro" panose="020B0504020101020102" pitchFamily="34" charset="0"/>
            </a:endParaRPr>
          </a:p>
          <a:p>
            <a:pPr lvl="1"/>
            <a:endParaRPr lang="en-AU" sz="1600" dirty="0"/>
          </a:p>
        </p:txBody>
      </p:sp>
      <p:pic>
        <p:nvPicPr>
          <p:cNvPr id="5" name="Picture 4" descr="Timeline&#10;&#10;Description automatically generated with medium confidence">
            <a:extLst>
              <a:ext uri="{FF2B5EF4-FFF2-40B4-BE49-F238E27FC236}">
                <a16:creationId xmlns:a16="http://schemas.microsoft.com/office/drawing/2014/main" id="{91DE7991-65B9-0048-AAEA-BDC64E5727AA}"/>
              </a:ext>
            </a:extLst>
          </p:cNvPr>
          <p:cNvPicPr>
            <a:picLocks noChangeAspect="1"/>
          </p:cNvPicPr>
          <p:nvPr/>
        </p:nvPicPr>
        <p:blipFill>
          <a:blip r:embed="rId4"/>
          <a:stretch>
            <a:fillRect/>
          </a:stretch>
        </p:blipFill>
        <p:spPr>
          <a:xfrm>
            <a:off x="5387351" y="1724146"/>
            <a:ext cx="6161183" cy="3419454"/>
          </a:xfrm>
          <a:prstGeom prst="rect">
            <a:avLst/>
          </a:prstGeom>
        </p:spPr>
      </p:pic>
      <p:sp>
        <p:nvSpPr>
          <p:cNvPr id="6" name="TextBox 5">
            <a:extLst>
              <a:ext uri="{FF2B5EF4-FFF2-40B4-BE49-F238E27FC236}">
                <a16:creationId xmlns:a16="http://schemas.microsoft.com/office/drawing/2014/main" id="{B4A59310-FA4B-6543-A23E-70C4777D3397}"/>
              </a:ext>
            </a:extLst>
          </p:cNvPr>
          <p:cNvSpPr txBox="1"/>
          <p:nvPr/>
        </p:nvSpPr>
        <p:spPr>
          <a:xfrm>
            <a:off x="6096000" y="6361611"/>
            <a:ext cx="2407326" cy="369332"/>
          </a:xfrm>
          <a:prstGeom prst="rect">
            <a:avLst/>
          </a:prstGeom>
          <a:noFill/>
        </p:spPr>
        <p:txBody>
          <a:bodyPr wrap="none" rtlCol="0">
            <a:spAutoFit/>
          </a:bodyPr>
          <a:lstStyle/>
          <a:p>
            <a:r>
              <a:rPr lang="en-AU" dirty="0">
                <a:solidFill>
                  <a:schemeClr val="bg1"/>
                </a:solidFill>
              </a:rPr>
              <a:t>https://</a:t>
            </a:r>
            <a:r>
              <a:rPr lang="en-AU" dirty="0" err="1">
                <a:solidFill>
                  <a:schemeClr val="bg1"/>
                </a:solidFill>
              </a:rPr>
              <a:t>attack.mitre.org</a:t>
            </a:r>
            <a:r>
              <a:rPr lang="en-AU" dirty="0">
                <a:solidFill>
                  <a:schemeClr val="bg1"/>
                </a:solidFill>
              </a:rPr>
              <a:t>/</a:t>
            </a:r>
          </a:p>
        </p:txBody>
      </p:sp>
    </p:spTree>
    <p:extLst>
      <p:ext uri="{BB962C8B-B14F-4D97-AF65-F5344CB8AC3E}">
        <p14:creationId xmlns:p14="http://schemas.microsoft.com/office/powerpoint/2010/main" val="1426122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AB7C38-AF9A-43A2-9B1C-F1DEBC80B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676" cy="2108723"/>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609600"/>
            <a:ext cx="10353762" cy="1257300"/>
          </a:xfrm>
        </p:spPr>
        <p:txBody>
          <a:bodyPr>
            <a:normAutofit/>
          </a:bodyPr>
          <a:lstStyle/>
          <a:p>
            <a:r>
              <a:rPr lang="en-AU">
                <a:solidFill>
                  <a:srgbClr val="FFFFFF"/>
                </a:solidFill>
              </a:rPr>
              <a:t>3 things</a:t>
            </a:r>
          </a:p>
        </p:txBody>
      </p:sp>
      <p:pic>
        <p:nvPicPr>
          <p:cNvPr id="11" name="Picture 10">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5325" y="2049331"/>
            <a:ext cx="12192001" cy="4808669"/>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539EDE76-6FFC-4CC1-A3B5-FFC85A11C4A5}"/>
              </a:ext>
            </a:extLst>
          </p:cNvPr>
          <p:cNvGraphicFramePr>
            <a:graphicFrameLocks noGrp="1"/>
          </p:cNvGraphicFramePr>
          <p:nvPr>
            <p:ph idx="1"/>
            <p:extLst>
              <p:ext uri="{D42A27DB-BD31-4B8C-83A1-F6EECF244321}">
                <p14:modId xmlns:p14="http://schemas.microsoft.com/office/powerpoint/2010/main" val="4113498215"/>
              </p:ext>
            </p:extLst>
          </p:nvPr>
        </p:nvGraphicFramePr>
        <p:xfrm>
          <a:off x="914400" y="2647784"/>
          <a:ext cx="10353675" cy="31434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30010058"/>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Social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400" b="1" dirty="0"/>
              <a:t>Social tactics employ deception, manipulation, intimidation, etc to exploit the human element, or users, of information assets. </a:t>
            </a:r>
          </a:p>
          <a:p>
            <a:pPr lvl="1"/>
            <a:r>
              <a:rPr lang="en-AU" sz="1800" b="1" dirty="0"/>
              <a:t>Baiting: Baiting (planting infected media)</a:t>
            </a:r>
          </a:p>
          <a:p>
            <a:pPr lvl="1"/>
            <a:r>
              <a:rPr lang="en-AU" sz="1800" b="1" dirty="0"/>
              <a:t>Bribery: Bribery or solicitation</a:t>
            </a:r>
          </a:p>
          <a:p>
            <a:pPr lvl="1"/>
            <a:r>
              <a:rPr lang="en-AU" sz="1800" b="1" dirty="0"/>
              <a:t>Elicitation: Elicitation (subtle extraction of info through conversation)</a:t>
            </a:r>
          </a:p>
          <a:p>
            <a:pPr lvl="1"/>
            <a:r>
              <a:rPr lang="en-AU" sz="1800" b="1" dirty="0"/>
              <a:t>Extortion: Extortion or blackmail</a:t>
            </a:r>
          </a:p>
          <a:p>
            <a:pPr lvl="1"/>
            <a:r>
              <a:rPr lang="en-AU" sz="1800" b="1" dirty="0"/>
              <a:t>Forgery: Forgery or counterfeiting (fake hardware, software, documents, etc)</a:t>
            </a:r>
          </a:p>
          <a:p>
            <a:endParaRPr lang="en-AU" sz="2000" b="1" dirty="0">
              <a:latin typeface="Speak Pro" panose="020B0504020101020102" pitchFamily="34" charset="0"/>
            </a:endParaRPr>
          </a:p>
          <a:p>
            <a:endParaRPr lang="en-AU" sz="2200" b="1" dirty="0">
              <a:latin typeface="Speak Pro" panose="020B0504020101020102" pitchFamily="34" charset="0"/>
            </a:endParaRPr>
          </a:p>
          <a:p>
            <a:pPr lvl="1"/>
            <a:endParaRPr lang="en-AU" sz="2000" b="1" dirty="0">
              <a:latin typeface="Speak Pro" panose="020B0504020101020102" pitchFamily="34" charset="0"/>
            </a:endParaRPr>
          </a:p>
          <a:p>
            <a:pPr lvl="1"/>
            <a:endParaRPr lang="en-AU" sz="1800" b="1" dirty="0"/>
          </a:p>
        </p:txBody>
      </p:sp>
    </p:spTree>
    <p:extLst>
      <p:ext uri="{BB962C8B-B14F-4D97-AF65-F5344CB8AC3E}">
        <p14:creationId xmlns:p14="http://schemas.microsoft.com/office/powerpoint/2010/main" val="939917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Social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pPr lvl="1"/>
            <a:r>
              <a:rPr lang="en-AU" sz="1800" b="1" dirty="0"/>
              <a:t>Influence: Influence tactics (Leveraging authority or obligation, framing, etc)</a:t>
            </a:r>
          </a:p>
          <a:p>
            <a:pPr lvl="1"/>
            <a:r>
              <a:rPr lang="en-AU" sz="1800" b="1" dirty="0"/>
              <a:t>Scam: Online scam or hoax (e.g., scareware, 419 scam, auction fraud)</a:t>
            </a:r>
          </a:p>
          <a:p>
            <a:pPr lvl="1"/>
            <a:r>
              <a:rPr lang="en-AU" sz="1800" b="1" dirty="0"/>
              <a:t>Phishing: Phishing (or any type of *</a:t>
            </a:r>
            <a:r>
              <a:rPr lang="en-AU" sz="1800" b="1" dirty="0" err="1"/>
              <a:t>ishing</a:t>
            </a:r>
            <a:r>
              <a:rPr lang="en-AU" sz="1800" b="1" dirty="0"/>
              <a:t>),</a:t>
            </a:r>
          </a:p>
          <a:p>
            <a:pPr lvl="1"/>
            <a:r>
              <a:rPr lang="en-AU" sz="1800" b="1" dirty="0"/>
              <a:t>Pretexting: Pretexting (dialogue leveraging invented scenario)</a:t>
            </a:r>
          </a:p>
          <a:p>
            <a:pPr lvl="1"/>
            <a:r>
              <a:rPr lang="en-AU" sz="1800" b="1" dirty="0"/>
              <a:t>Propaganda: Propaganda or disinformation</a:t>
            </a:r>
          </a:p>
          <a:p>
            <a:pPr lvl="1"/>
            <a:r>
              <a:rPr lang="en-AU" sz="1800" b="1" dirty="0"/>
              <a:t>Spam: Spam (unsolicited or undesired email and advertisements)</a:t>
            </a:r>
          </a:p>
          <a:p>
            <a:endParaRPr lang="en-AU" sz="2000" b="1" dirty="0">
              <a:latin typeface="Speak Pro" panose="020B0504020101020102" pitchFamily="34" charset="0"/>
            </a:endParaRPr>
          </a:p>
          <a:p>
            <a:endParaRPr lang="en-AU" sz="2200" b="1" dirty="0">
              <a:latin typeface="Speak Pro" panose="020B0504020101020102" pitchFamily="34" charset="0"/>
            </a:endParaRPr>
          </a:p>
          <a:p>
            <a:pPr lvl="1"/>
            <a:endParaRPr lang="en-AU" sz="2000" b="1" dirty="0">
              <a:latin typeface="Speak Pro" panose="020B0504020101020102" pitchFamily="34" charset="0"/>
            </a:endParaRPr>
          </a:p>
          <a:p>
            <a:pPr lvl="1"/>
            <a:endParaRPr lang="en-AU" sz="1800" b="1" dirty="0"/>
          </a:p>
        </p:txBody>
      </p:sp>
    </p:spTree>
    <p:extLst>
      <p:ext uri="{BB962C8B-B14F-4D97-AF65-F5344CB8AC3E}">
        <p14:creationId xmlns:p14="http://schemas.microsoft.com/office/powerpoint/2010/main" val="1517036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Social Engineering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1800" b="1" dirty="0"/>
              <a:t>This works because people:</a:t>
            </a:r>
          </a:p>
          <a:p>
            <a:pPr lvl="1"/>
            <a:r>
              <a:rPr lang="en-US" b="1" dirty="0">
                <a:effectLst/>
              </a:rPr>
              <a:t>want to be helpful</a:t>
            </a:r>
            <a:endParaRPr lang="en-AU" b="1" dirty="0">
              <a:effectLst/>
            </a:endParaRPr>
          </a:p>
          <a:p>
            <a:pPr lvl="1"/>
            <a:r>
              <a:rPr lang="en-US" b="1" dirty="0">
                <a:effectLst/>
              </a:rPr>
              <a:t>tend to trust people and communications that come from trusted people</a:t>
            </a:r>
            <a:endParaRPr lang="en-AU" b="1" dirty="0">
              <a:effectLst/>
            </a:endParaRPr>
          </a:p>
          <a:p>
            <a:pPr lvl="1"/>
            <a:r>
              <a:rPr lang="en-US" b="1" dirty="0">
                <a:effectLst/>
              </a:rPr>
              <a:t>are concerned about getting in trouble</a:t>
            </a:r>
            <a:endParaRPr lang="en-AU" b="1" dirty="0">
              <a:effectLst/>
            </a:endParaRPr>
          </a:p>
          <a:p>
            <a:pPr lvl="1"/>
            <a:r>
              <a:rPr lang="en-US" b="1" dirty="0">
                <a:effectLst/>
              </a:rPr>
              <a:t>are willing to cut corners</a:t>
            </a:r>
            <a:endParaRPr lang="en-AU" b="1" dirty="0">
              <a:effectLst/>
            </a:endParaRPr>
          </a:p>
          <a:p>
            <a:pPr lvl="1"/>
            <a:r>
              <a:rPr lang="en-US" b="1" dirty="0">
                <a:effectLst/>
              </a:rPr>
              <a:t>are willing to believe in good fortune</a:t>
            </a:r>
            <a:endParaRPr lang="en-AU" b="1" dirty="0">
              <a:effectLst/>
            </a:endParaRPr>
          </a:p>
          <a:p>
            <a:pPr lvl="1"/>
            <a:r>
              <a:rPr lang="en-US" b="1" dirty="0">
                <a:effectLst/>
              </a:rPr>
              <a:t>don't understand how technology works </a:t>
            </a:r>
            <a:endParaRPr lang="en-AU" b="1" dirty="0">
              <a:effectLst/>
            </a:endParaRPr>
          </a:p>
          <a:p>
            <a:endParaRPr lang="en-AU" sz="2000" b="1" dirty="0">
              <a:latin typeface="Speak Pro" panose="020B0504020101020102" pitchFamily="34" charset="0"/>
            </a:endParaRPr>
          </a:p>
          <a:p>
            <a:endParaRPr lang="en-AU" sz="2200" b="1" dirty="0">
              <a:latin typeface="Speak Pro" panose="020B0504020101020102" pitchFamily="34" charset="0"/>
            </a:endParaRPr>
          </a:p>
          <a:p>
            <a:pPr lvl="1"/>
            <a:endParaRPr lang="en-AU" sz="2000" b="1" dirty="0">
              <a:latin typeface="Speak Pro" panose="020B0504020101020102" pitchFamily="34" charset="0"/>
            </a:endParaRPr>
          </a:p>
          <a:p>
            <a:pPr lvl="1"/>
            <a:endParaRPr lang="en-AU" sz="1800" b="1" dirty="0"/>
          </a:p>
        </p:txBody>
      </p:sp>
    </p:spTree>
    <p:extLst>
      <p:ext uri="{BB962C8B-B14F-4D97-AF65-F5344CB8AC3E}">
        <p14:creationId xmlns:p14="http://schemas.microsoft.com/office/powerpoint/2010/main" val="4167132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Phishing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1800" b="1" dirty="0"/>
              <a:t>Sending emails, direct messages, SMS and other forms of communication pretending to be a trusted party and getting the target to click on a link to provide information or download malware</a:t>
            </a:r>
          </a:p>
          <a:p>
            <a:r>
              <a:rPr lang="en-AU" sz="1800" b="1" dirty="0"/>
              <a:t>Relies on credible email and a credible phishing site to capture credentials etc</a:t>
            </a:r>
          </a:p>
          <a:p>
            <a:r>
              <a:rPr lang="en-AU" sz="1800" b="1" dirty="0">
                <a:effectLst/>
              </a:rPr>
              <a:t>Spearphishing: targeted email aimed at a specific victim</a:t>
            </a:r>
          </a:p>
          <a:p>
            <a:r>
              <a:rPr lang="en-AU" sz="1800" b="1" dirty="0">
                <a:effectLst/>
              </a:rPr>
              <a:t>Business Email Compromise (BEC) specific phishing related to business</a:t>
            </a:r>
          </a:p>
          <a:p>
            <a:r>
              <a:rPr lang="en-AU" sz="1800" b="1" dirty="0" err="1">
                <a:effectLst/>
              </a:rPr>
              <a:t>Whalephishing</a:t>
            </a:r>
            <a:r>
              <a:rPr lang="en-AU" sz="1800" b="1" dirty="0">
                <a:effectLst/>
              </a:rPr>
              <a:t>: Phishing a high value target such as a CEO</a:t>
            </a:r>
          </a:p>
          <a:p>
            <a:r>
              <a:rPr lang="en-AU" sz="1800" b="1" dirty="0">
                <a:effectLst/>
              </a:rPr>
              <a:t>Phishing works on the basis of sending large number of emails so that even a small success rate will be a reasonable number of usernames and passwords</a:t>
            </a:r>
            <a:endParaRPr lang="en-AU" b="1" dirty="0">
              <a:effectLst/>
            </a:endParaRPr>
          </a:p>
          <a:p>
            <a:endParaRPr lang="en-AU" sz="2000" b="1" dirty="0">
              <a:latin typeface="Speak Pro" panose="020B0504020101020102" pitchFamily="34" charset="0"/>
            </a:endParaRPr>
          </a:p>
          <a:p>
            <a:endParaRPr lang="en-AU" sz="2200" b="1" dirty="0">
              <a:latin typeface="Speak Pro" panose="020B0504020101020102" pitchFamily="34" charset="0"/>
            </a:endParaRPr>
          </a:p>
          <a:p>
            <a:pPr lvl="1"/>
            <a:endParaRPr lang="en-AU" sz="2000" b="1" dirty="0">
              <a:latin typeface="Speak Pro" panose="020B0504020101020102" pitchFamily="34" charset="0"/>
            </a:endParaRPr>
          </a:p>
          <a:p>
            <a:pPr lvl="1"/>
            <a:endParaRPr lang="en-AU" sz="1800" b="1" dirty="0"/>
          </a:p>
        </p:txBody>
      </p:sp>
    </p:spTree>
    <p:extLst>
      <p:ext uri="{BB962C8B-B14F-4D97-AF65-F5344CB8AC3E}">
        <p14:creationId xmlns:p14="http://schemas.microsoft.com/office/powerpoint/2010/main" val="2610138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Phishing example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latin typeface="Speak Pro" panose="020B0504020101020102" pitchFamily="34" charset="0"/>
              </a:rPr>
              <a:t>Fake invitation to a developer to join a GitHub group</a:t>
            </a:r>
          </a:p>
          <a:p>
            <a:endParaRPr lang="en-AU" sz="1600" dirty="0">
              <a:latin typeface="Speak Pro" panose="020B0504020101020102" pitchFamily="34" charset="0"/>
            </a:endParaRPr>
          </a:p>
          <a:p>
            <a:pPr lvl="1"/>
            <a:endParaRPr lang="en-AU" sz="1600" dirty="0">
              <a:latin typeface="Speak Pro" panose="020B0504020101020102" pitchFamily="34" charset="0"/>
            </a:endParaRPr>
          </a:p>
          <a:p>
            <a:pPr lvl="1"/>
            <a:endParaRPr lang="en-AU" sz="1600" dirty="0"/>
          </a:p>
        </p:txBody>
      </p:sp>
      <p:pic>
        <p:nvPicPr>
          <p:cNvPr id="4" name="Picture 3" descr="Graphical user interface, application&#10;&#10;Description automatically generated">
            <a:extLst>
              <a:ext uri="{FF2B5EF4-FFF2-40B4-BE49-F238E27FC236}">
                <a16:creationId xmlns:a16="http://schemas.microsoft.com/office/drawing/2014/main" id="{2DFC355F-7FA0-5E46-AFFA-A316159E6D02}"/>
              </a:ext>
            </a:extLst>
          </p:cNvPr>
          <p:cNvPicPr/>
          <p:nvPr/>
        </p:nvPicPr>
        <p:blipFill>
          <a:blip r:embed="rId4"/>
          <a:stretch>
            <a:fillRect/>
          </a:stretch>
        </p:blipFill>
        <p:spPr>
          <a:xfrm>
            <a:off x="5605988" y="643467"/>
            <a:ext cx="5723909" cy="5580812"/>
          </a:xfrm>
          <a:prstGeom prst="rect">
            <a:avLst/>
          </a:prstGeom>
        </p:spPr>
      </p:pic>
    </p:spTree>
    <p:extLst>
      <p:ext uri="{BB962C8B-B14F-4D97-AF65-F5344CB8AC3E}">
        <p14:creationId xmlns:p14="http://schemas.microsoft.com/office/powerpoint/2010/main" val="2888347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Fake login page </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latin typeface="Speak Pro" panose="020B0504020101020102" pitchFamily="34" charset="0"/>
              </a:rPr>
              <a:t>Captures a person’s username and password</a:t>
            </a:r>
          </a:p>
          <a:p>
            <a:endParaRPr lang="en-AU" sz="1600" dirty="0">
              <a:latin typeface="Speak Pro" panose="020B0504020101020102" pitchFamily="34" charset="0"/>
            </a:endParaRPr>
          </a:p>
          <a:p>
            <a:pPr lvl="1"/>
            <a:endParaRPr lang="en-AU" sz="1600" dirty="0">
              <a:latin typeface="Speak Pro" panose="020B0504020101020102" pitchFamily="34" charset="0"/>
            </a:endParaRPr>
          </a:p>
          <a:p>
            <a:pPr lvl="1"/>
            <a:endParaRPr lang="en-AU" sz="1600" dirty="0"/>
          </a:p>
        </p:txBody>
      </p:sp>
      <p:pic>
        <p:nvPicPr>
          <p:cNvPr id="7" name="Picture 6" descr="Graphical user interface, text, application&#10;&#10;Description automatically generated">
            <a:extLst>
              <a:ext uri="{FF2B5EF4-FFF2-40B4-BE49-F238E27FC236}">
                <a16:creationId xmlns:a16="http://schemas.microsoft.com/office/drawing/2014/main" id="{DEFF9868-61E8-9E4B-BC12-E41F437EDAAD}"/>
              </a:ext>
            </a:extLst>
          </p:cNvPr>
          <p:cNvPicPr/>
          <p:nvPr/>
        </p:nvPicPr>
        <p:blipFill>
          <a:blip r:embed="rId4"/>
          <a:stretch>
            <a:fillRect/>
          </a:stretch>
        </p:blipFill>
        <p:spPr>
          <a:xfrm>
            <a:off x="5387351" y="1023310"/>
            <a:ext cx="6161183" cy="4821125"/>
          </a:xfrm>
          <a:prstGeom prst="rect">
            <a:avLst/>
          </a:prstGeom>
        </p:spPr>
      </p:pic>
    </p:spTree>
    <p:extLst>
      <p:ext uri="{BB962C8B-B14F-4D97-AF65-F5344CB8AC3E}">
        <p14:creationId xmlns:p14="http://schemas.microsoft.com/office/powerpoint/2010/main" val="2831918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endParaRPr lang="en-AU" dirty="0">
              <a:effectLst/>
            </a:endParaRPr>
          </a:p>
          <a:p>
            <a:r>
              <a:rPr lang="en-AU" b="1" dirty="0">
                <a:effectLst/>
              </a:rPr>
              <a:t>Threat</a:t>
            </a:r>
            <a:r>
              <a:rPr lang="en-AU" dirty="0">
                <a:effectLst/>
              </a:rPr>
              <a:t>: anything that can exploit a vulnerability in a way that leads to a negative impact </a:t>
            </a:r>
          </a:p>
          <a:p>
            <a:r>
              <a:rPr lang="en-AU" b="1" dirty="0">
                <a:effectLst/>
              </a:rPr>
              <a:t>Threat Actor</a:t>
            </a:r>
            <a:r>
              <a:rPr lang="en-AU" dirty="0">
                <a:effectLst/>
              </a:rPr>
              <a:t>: Person, group or external force responsible for threats. </a:t>
            </a:r>
          </a:p>
          <a:p>
            <a:pPr lvl="1"/>
            <a:r>
              <a:rPr lang="en-AU" dirty="0">
                <a:effectLst/>
              </a:rPr>
              <a:t>Can be internal and external. </a:t>
            </a:r>
          </a:p>
          <a:p>
            <a:pPr lvl="1"/>
            <a:r>
              <a:rPr lang="en-AU" dirty="0">
                <a:effectLst/>
              </a:rPr>
              <a:t>External actors can be environmental: earthquakes, fire, flood, wind, etc. </a:t>
            </a:r>
          </a:p>
          <a:p>
            <a:pPr lvl="1"/>
            <a:r>
              <a:rPr lang="en-AU" dirty="0">
                <a:effectLst/>
              </a:rPr>
              <a:t>Internal actors may have motivation that is malicious or simply error</a:t>
            </a:r>
          </a:p>
          <a:p>
            <a:r>
              <a:rPr lang="en-AU" b="1" dirty="0">
                <a:effectLst/>
              </a:rPr>
              <a:t>Threat Action</a:t>
            </a:r>
            <a:r>
              <a:rPr lang="en-AU" dirty="0">
                <a:effectLst/>
              </a:rPr>
              <a:t>: What the threat actor did or caused e.g. malware, hacking, social, etc</a:t>
            </a:r>
          </a:p>
          <a:p>
            <a:endParaRPr lang="en-AU" sz="2000" dirty="0"/>
          </a:p>
        </p:txBody>
      </p:sp>
    </p:spTree>
    <p:extLst>
      <p:ext uri="{BB962C8B-B14F-4D97-AF65-F5344CB8AC3E}">
        <p14:creationId xmlns:p14="http://schemas.microsoft.com/office/powerpoint/2010/main" val="71518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 Reports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When looking at data for attacks, consider who is reporting the data, how it was collected, what their motivations are</a:t>
            </a:r>
          </a:p>
          <a:p>
            <a:pPr lvl="1"/>
            <a:r>
              <a:rPr lang="en-AU" dirty="0">
                <a:effectLst/>
              </a:rPr>
              <a:t>Cybersecurity companies use analysis as a marketing tool to show how good they are</a:t>
            </a:r>
          </a:p>
          <a:p>
            <a:pPr lvl="1"/>
            <a:r>
              <a:rPr lang="en-AU" dirty="0">
                <a:effectLst/>
              </a:rPr>
              <a:t>Governments use analysis and blame as a geopolitical tool</a:t>
            </a:r>
          </a:p>
          <a:p>
            <a:pPr lvl="1"/>
            <a:r>
              <a:rPr lang="en-AU" dirty="0">
                <a:effectLst/>
              </a:rPr>
              <a:t>Apply Occam’s Razor: if there are two competing hypotheses for a phenomenon, pick the simplest (the one with the fewest assumptions)</a:t>
            </a:r>
          </a:p>
          <a:p>
            <a:r>
              <a:rPr lang="en-AU" dirty="0">
                <a:effectLst/>
              </a:rPr>
              <a:t>We only find out about what is reported or observed, it is often only the tip of the submerged iceberg.</a:t>
            </a:r>
          </a:p>
          <a:p>
            <a:endParaRPr lang="en-AU" sz="2000" dirty="0"/>
          </a:p>
        </p:txBody>
      </p:sp>
    </p:spTree>
    <p:extLst>
      <p:ext uri="{BB962C8B-B14F-4D97-AF65-F5344CB8AC3E}">
        <p14:creationId xmlns:p14="http://schemas.microsoft.com/office/powerpoint/2010/main" val="3022273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Some Stats from 2020</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70% of breaches were external actors</a:t>
            </a:r>
          </a:p>
          <a:p>
            <a:r>
              <a:rPr lang="en-AU" dirty="0">
                <a:effectLst/>
              </a:rPr>
              <a:t>86% have a financial motivation *</a:t>
            </a:r>
            <a:r>
              <a:rPr lang="en-AU" b="1" dirty="0">
                <a:effectLst/>
              </a:rPr>
              <a:t>only</a:t>
            </a:r>
            <a:r>
              <a:rPr lang="en-AU" dirty="0">
                <a:effectLst/>
              </a:rPr>
              <a:t>* 10% are related to “espionage” and *only* 4% of breaches are related to advanced threats</a:t>
            </a:r>
          </a:p>
          <a:p>
            <a:r>
              <a:rPr lang="en-AU" dirty="0">
                <a:effectLst/>
              </a:rPr>
              <a:t>Credential theft and social attacks (phishing, business email compromise) and errors represent 67% of breaches</a:t>
            </a:r>
          </a:p>
          <a:p>
            <a:r>
              <a:rPr lang="en-AU" sz="2000" dirty="0"/>
              <a:t>Web apps are part of 43% of attacks. Brute forcing and stolen credentials used in 80% of these attacks</a:t>
            </a:r>
          </a:p>
          <a:p>
            <a:r>
              <a:rPr lang="en-AU" sz="2000" dirty="0"/>
              <a:t>Ransomware is the biggest form of malware</a:t>
            </a:r>
          </a:p>
        </p:txBody>
      </p:sp>
      <p:sp>
        <p:nvSpPr>
          <p:cNvPr id="4" name="TextBox 3">
            <a:extLst>
              <a:ext uri="{FF2B5EF4-FFF2-40B4-BE49-F238E27FC236}">
                <a16:creationId xmlns:a16="http://schemas.microsoft.com/office/drawing/2014/main" id="{C4502B4F-F850-7140-87DC-81D8E2F5D486}"/>
              </a:ext>
            </a:extLst>
          </p:cNvPr>
          <p:cNvSpPr txBox="1"/>
          <p:nvPr/>
        </p:nvSpPr>
        <p:spPr>
          <a:xfrm>
            <a:off x="1479884" y="6460958"/>
            <a:ext cx="9766263" cy="369332"/>
          </a:xfrm>
          <a:prstGeom prst="rect">
            <a:avLst/>
          </a:prstGeom>
          <a:noFill/>
        </p:spPr>
        <p:txBody>
          <a:bodyPr wrap="none" rtlCol="0">
            <a:spAutoFit/>
          </a:bodyPr>
          <a:lstStyle/>
          <a:p>
            <a:r>
              <a:rPr lang="en-AU" dirty="0"/>
              <a:t>2020 Verizon Data Breach Investigations Report https://</a:t>
            </a:r>
            <a:r>
              <a:rPr lang="en-AU" dirty="0" err="1"/>
              <a:t>enterprise.verizon.com</a:t>
            </a:r>
            <a:r>
              <a:rPr lang="en-AU" dirty="0"/>
              <a:t>/resources/reports/</a:t>
            </a:r>
            <a:r>
              <a:rPr lang="en-AU" dirty="0" err="1"/>
              <a:t>dbir</a:t>
            </a:r>
            <a:r>
              <a:rPr lang="en-AU" dirty="0"/>
              <a:t>/</a:t>
            </a:r>
          </a:p>
        </p:txBody>
      </p:sp>
    </p:spTree>
    <p:extLst>
      <p:ext uri="{BB962C8B-B14F-4D97-AF65-F5344CB8AC3E}">
        <p14:creationId xmlns:p14="http://schemas.microsoft.com/office/powerpoint/2010/main" val="2401657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In Australia</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In 2015 1.6 million Australians experienced personal fraud:</a:t>
            </a:r>
          </a:p>
          <a:p>
            <a:pPr lvl="1"/>
            <a:r>
              <a:rPr lang="en-AU" dirty="0">
                <a:effectLst/>
              </a:rPr>
              <a:t>1.1 million experience Card Fraud</a:t>
            </a:r>
          </a:p>
          <a:p>
            <a:pPr lvl="1"/>
            <a:r>
              <a:rPr lang="en-AU" dirty="0">
                <a:effectLst/>
              </a:rPr>
              <a:t>126,300 victims of identity theft</a:t>
            </a:r>
          </a:p>
          <a:p>
            <a:r>
              <a:rPr lang="en-AU" dirty="0">
                <a:effectLst/>
              </a:rPr>
              <a:t>10.4 million exposed to at least one Scam </a:t>
            </a:r>
          </a:p>
          <a:p>
            <a:pPr lvl="1"/>
            <a:r>
              <a:rPr lang="en-AU" dirty="0">
                <a:effectLst/>
              </a:rPr>
              <a:t>449,100 responded with personal information, money or both</a:t>
            </a:r>
          </a:p>
        </p:txBody>
      </p:sp>
      <p:sp>
        <p:nvSpPr>
          <p:cNvPr id="4" name="TextBox 3">
            <a:extLst>
              <a:ext uri="{FF2B5EF4-FFF2-40B4-BE49-F238E27FC236}">
                <a16:creationId xmlns:a16="http://schemas.microsoft.com/office/drawing/2014/main" id="{C4502B4F-F850-7140-87DC-81D8E2F5D486}"/>
              </a:ext>
            </a:extLst>
          </p:cNvPr>
          <p:cNvSpPr txBox="1"/>
          <p:nvPr/>
        </p:nvSpPr>
        <p:spPr>
          <a:xfrm>
            <a:off x="1479884" y="6460958"/>
            <a:ext cx="412292" cy="369332"/>
          </a:xfrm>
          <a:prstGeom prst="rect">
            <a:avLst/>
          </a:prstGeom>
          <a:noFill/>
        </p:spPr>
        <p:txBody>
          <a:bodyPr wrap="none" rtlCol="0">
            <a:spAutoFit/>
          </a:bodyPr>
          <a:lstStyle/>
          <a:p>
            <a:r>
              <a:rPr lang="en-AU" dirty="0"/>
              <a:t>XX</a:t>
            </a:r>
          </a:p>
        </p:txBody>
      </p:sp>
    </p:spTree>
    <p:extLst>
      <p:ext uri="{BB962C8B-B14F-4D97-AF65-F5344CB8AC3E}">
        <p14:creationId xmlns:p14="http://schemas.microsoft.com/office/powerpoint/2010/main" val="3430719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502B4F-F850-7140-87DC-81D8E2F5D486}"/>
              </a:ext>
            </a:extLst>
          </p:cNvPr>
          <p:cNvSpPr txBox="1"/>
          <p:nvPr/>
        </p:nvSpPr>
        <p:spPr>
          <a:xfrm>
            <a:off x="1479884" y="6460958"/>
            <a:ext cx="412292" cy="369332"/>
          </a:xfrm>
          <a:prstGeom prst="rect">
            <a:avLst/>
          </a:prstGeom>
          <a:noFill/>
        </p:spPr>
        <p:txBody>
          <a:bodyPr wrap="none" rtlCol="0">
            <a:spAutoFit/>
          </a:bodyPr>
          <a:lstStyle/>
          <a:p>
            <a:r>
              <a:rPr lang="en-AU" dirty="0"/>
              <a:t>XX</a:t>
            </a:r>
          </a:p>
        </p:txBody>
      </p:sp>
      <p:pic>
        <p:nvPicPr>
          <p:cNvPr id="5" name="Picture 4">
            <a:extLst>
              <a:ext uri="{FF2B5EF4-FFF2-40B4-BE49-F238E27FC236}">
                <a16:creationId xmlns:a16="http://schemas.microsoft.com/office/drawing/2014/main" id="{4918944C-D834-AB4F-AB7B-6C505D04D1EC}"/>
              </a:ext>
            </a:extLst>
          </p:cNvPr>
          <p:cNvPicPr>
            <a:picLocks noChangeAspect="1"/>
          </p:cNvPicPr>
          <p:nvPr/>
        </p:nvPicPr>
        <p:blipFill>
          <a:blip r:embed="rId3"/>
          <a:stretch>
            <a:fillRect/>
          </a:stretch>
        </p:blipFill>
        <p:spPr>
          <a:xfrm>
            <a:off x="5993370" y="0"/>
            <a:ext cx="6198630" cy="6766698"/>
          </a:xfrm>
          <a:prstGeom prst="rect">
            <a:avLst/>
          </a:prstGeom>
        </p:spPr>
      </p:pic>
      <p:pic>
        <p:nvPicPr>
          <p:cNvPr id="6" name="Picture 5">
            <a:extLst>
              <a:ext uri="{FF2B5EF4-FFF2-40B4-BE49-F238E27FC236}">
                <a16:creationId xmlns:a16="http://schemas.microsoft.com/office/drawing/2014/main" id="{507A37AE-3D5B-0543-8326-C411EC439B1A}"/>
              </a:ext>
            </a:extLst>
          </p:cNvPr>
          <p:cNvPicPr>
            <a:picLocks noChangeAspect="1"/>
          </p:cNvPicPr>
          <p:nvPr/>
        </p:nvPicPr>
        <p:blipFill>
          <a:blip r:embed="rId4"/>
          <a:stretch>
            <a:fillRect/>
          </a:stretch>
        </p:blipFill>
        <p:spPr>
          <a:xfrm>
            <a:off x="0" y="27710"/>
            <a:ext cx="6029466" cy="5272423"/>
          </a:xfrm>
          <a:prstGeom prst="rect">
            <a:avLst/>
          </a:prstGeom>
        </p:spPr>
      </p:pic>
    </p:spTree>
    <p:extLst>
      <p:ext uri="{BB962C8B-B14F-4D97-AF65-F5344CB8AC3E}">
        <p14:creationId xmlns:p14="http://schemas.microsoft.com/office/powerpoint/2010/main" val="2356130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Where your data ends up: On the Dark Web</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pPr lvl="1"/>
            <a:endParaRPr lang="en-AU" sz="1600" dirty="0"/>
          </a:p>
        </p:txBody>
      </p:sp>
      <p:pic>
        <p:nvPicPr>
          <p:cNvPr id="4" name="Picture 3">
            <a:extLst>
              <a:ext uri="{FF2B5EF4-FFF2-40B4-BE49-F238E27FC236}">
                <a16:creationId xmlns:a16="http://schemas.microsoft.com/office/drawing/2014/main" id="{AB9B02C8-4B77-D441-A852-7B72F24EEAD1}"/>
              </a:ext>
            </a:extLst>
          </p:cNvPr>
          <p:cNvPicPr>
            <a:picLocks noChangeAspect="1"/>
          </p:cNvPicPr>
          <p:nvPr/>
        </p:nvPicPr>
        <p:blipFill>
          <a:blip r:embed="rId4"/>
          <a:stretch>
            <a:fillRect/>
          </a:stretch>
        </p:blipFill>
        <p:spPr>
          <a:xfrm>
            <a:off x="6437922" y="643467"/>
            <a:ext cx="4060040" cy="5580812"/>
          </a:xfrm>
          <a:prstGeom prst="rect">
            <a:avLst/>
          </a:prstGeom>
        </p:spPr>
      </p:pic>
    </p:spTree>
    <p:extLst>
      <p:ext uri="{BB962C8B-B14F-4D97-AF65-F5344CB8AC3E}">
        <p14:creationId xmlns:p14="http://schemas.microsoft.com/office/powerpoint/2010/main" val="7933170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NoStarch</Template>
  <TotalTime>50191</TotalTime>
  <Words>2068</Words>
  <Application>Microsoft Macintosh PowerPoint</Application>
  <PresentationFormat>Widescreen</PresentationFormat>
  <Paragraphs>275</Paragraphs>
  <Slides>35</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Calibri</vt:lpstr>
      <vt:lpstr>Georgia Pro Cond Light</vt:lpstr>
      <vt:lpstr>Helvetica Neue Light</vt:lpstr>
      <vt:lpstr>Speak Pro</vt:lpstr>
      <vt:lpstr>Wingdings 2</vt:lpstr>
      <vt:lpstr>SlateVTI</vt:lpstr>
      <vt:lpstr>CITS1003 Introduction to Cybersecurity [5] Threats</vt:lpstr>
      <vt:lpstr>A unit about cats cybersecurity</vt:lpstr>
      <vt:lpstr>3 things</vt:lpstr>
      <vt:lpstr>Threat</vt:lpstr>
      <vt:lpstr>Threat Reports</vt:lpstr>
      <vt:lpstr>Some Stats from 2020</vt:lpstr>
      <vt:lpstr>In Australia</vt:lpstr>
      <vt:lpstr>PowerPoint Presentation</vt:lpstr>
      <vt:lpstr>Where your data ends up: On the Dark Web</vt:lpstr>
      <vt:lpstr>Threat Analysis and Modelling</vt:lpstr>
      <vt:lpstr>Threat Actors</vt:lpstr>
      <vt:lpstr>SEI’s Hybrid Threat Modelling Model</vt:lpstr>
      <vt:lpstr>Case Study: Microsoft chatbot Tay</vt:lpstr>
      <vt:lpstr>Attacks: Poisoning (re)training data</vt:lpstr>
      <vt:lpstr>Persona non grata</vt:lpstr>
      <vt:lpstr>Threat risk</vt:lpstr>
      <vt:lpstr>Incidents</vt:lpstr>
      <vt:lpstr>Stats</vt:lpstr>
      <vt:lpstr>Threat Actions</vt:lpstr>
      <vt:lpstr>Malware</vt:lpstr>
      <vt:lpstr>Malware</vt:lpstr>
      <vt:lpstr>Malware Evasion</vt:lpstr>
      <vt:lpstr>Malware Evolution</vt:lpstr>
      <vt:lpstr>Malware</vt:lpstr>
      <vt:lpstr>Malware</vt:lpstr>
      <vt:lpstr>Malware</vt:lpstr>
      <vt:lpstr>Hacking</vt:lpstr>
      <vt:lpstr>Cyber Kill Chain</vt:lpstr>
      <vt:lpstr>MITRE ATT&amp;CK</vt:lpstr>
      <vt:lpstr>Social</vt:lpstr>
      <vt:lpstr>Social</vt:lpstr>
      <vt:lpstr>Social Engineering</vt:lpstr>
      <vt:lpstr>Phishing</vt:lpstr>
      <vt:lpstr>Phishing example</vt:lpstr>
      <vt:lpstr>Fake login page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David Glance</cp:lastModifiedBy>
  <cp:revision>226</cp:revision>
  <dcterms:created xsi:type="dcterms:W3CDTF">2020-01-13T04:26:47Z</dcterms:created>
  <dcterms:modified xsi:type="dcterms:W3CDTF">2024-08-14T05:04:20Z</dcterms:modified>
</cp:coreProperties>
</file>